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57" r:id="rId3"/>
    <p:sldId id="356" r:id="rId4"/>
    <p:sldId id="355" r:id="rId5"/>
    <p:sldId id="257" r:id="rId6"/>
    <p:sldId id="272" r:id="rId7"/>
    <p:sldId id="273" r:id="rId8"/>
    <p:sldId id="275" r:id="rId9"/>
    <p:sldId id="276" r:id="rId10"/>
    <p:sldId id="303" r:id="rId11"/>
    <p:sldId id="358" r:id="rId12"/>
    <p:sldId id="280" r:id="rId13"/>
    <p:sldId id="265" r:id="rId14"/>
    <p:sldId id="277" r:id="rId15"/>
    <p:sldId id="266" r:id="rId16"/>
    <p:sldId id="281" r:id="rId17"/>
    <p:sldId id="269" r:id="rId18"/>
    <p:sldId id="270" r:id="rId19"/>
    <p:sldId id="268" r:id="rId20"/>
    <p:sldId id="360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89" r:id="rId29"/>
    <p:sldId id="349" r:id="rId30"/>
    <p:sldId id="350" r:id="rId31"/>
    <p:sldId id="316" r:id="rId32"/>
    <p:sldId id="317" r:id="rId33"/>
    <p:sldId id="318" r:id="rId34"/>
    <p:sldId id="319" r:id="rId35"/>
    <p:sldId id="322" r:id="rId36"/>
    <p:sldId id="323" r:id="rId37"/>
    <p:sldId id="348" r:id="rId38"/>
    <p:sldId id="307" r:id="rId39"/>
    <p:sldId id="310" r:id="rId40"/>
    <p:sldId id="312" r:id="rId41"/>
    <p:sldId id="313" r:id="rId42"/>
    <p:sldId id="314" r:id="rId43"/>
    <p:sldId id="351" r:id="rId44"/>
    <p:sldId id="290" r:id="rId45"/>
    <p:sldId id="292" r:id="rId46"/>
    <p:sldId id="324" r:id="rId47"/>
    <p:sldId id="293" r:id="rId48"/>
    <p:sldId id="294" r:id="rId49"/>
    <p:sldId id="296" r:id="rId50"/>
    <p:sldId id="297" r:id="rId51"/>
    <p:sldId id="298" r:id="rId52"/>
    <p:sldId id="299" r:id="rId53"/>
    <p:sldId id="352" r:id="rId54"/>
    <p:sldId id="325" r:id="rId55"/>
    <p:sldId id="326" r:id="rId56"/>
    <p:sldId id="333" r:id="rId57"/>
    <p:sldId id="327" r:id="rId58"/>
    <p:sldId id="329" r:id="rId59"/>
    <p:sldId id="335" r:id="rId60"/>
    <p:sldId id="330" r:id="rId61"/>
    <p:sldId id="331" r:id="rId62"/>
    <p:sldId id="300" r:id="rId63"/>
    <p:sldId id="353" r:id="rId64"/>
    <p:sldId id="332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61" r:id="rId73"/>
    <p:sldId id="362" r:id="rId74"/>
    <p:sldId id="260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3923" userDrawn="1">
          <p15:clr>
            <a:srgbClr val="A4A3A4"/>
          </p15:clr>
        </p15:guide>
        <p15:guide id="11" pos="272" userDrawn="1">
          <p15:clr>
            <a:srgbClr val="A4A3A4"/>
          </p15:clr>
        </p15:guide>
        <p15:guide id="12" pos="7408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3719" userDrawn="1">
          <p15:clr>
            <a:srgbClr val="A4A3A4"/>
          </p15:clr>
        </p15:guide>
        <p15:guide id="17" orient="horz" pos="2309" userDrawn="1">
          <p15:clr>
            <a:srgbClr val="A4A3A4"/>
          </p15:clr>
        </p15:guide>
        <p15:guide id="18" orient="horz" pos="691" userDrawn="1">
          <p15:clr>
            <a:srgbClr val="A4A3A4"/>
          </p15:clr>
        </p15:guide>
        <p15:guide id="1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1"/>
    <a:srgbClr val="E51020"/>
    <a:srgbClr val="A60B16"/>
    <a:srgbClr val="E2001A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6" autoAdjust="0"/>
    <p:restoredTop sz="91876" autoAdjust="0"/>
  </p:normalViewPr>
  <p:slideViewPr>
    <p:cSldViewPr showGuides="1">
      <p:cViewPr varScale="1">
        <p:scale>
          <a:sx n="102" d="100"/>
          <a:sy n="102" d="100"/>
        </p:scale>
        <p:origin x="208" y="720"/>
      </p:cViewPr>
      <p:guideLst>
        <p:guide orient="horz" pos="3923"/>
        <p:guide pos="272"/>
        <p:guide pos="7408"/>
        <p:guide pos="3961"/>
        <p:guide pos="3719"/>
        <p:guide orient="horz" pos="2309"/>
        <p:guide orient="horz" pos="6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38C09-52C8-E244-A6D3-4B20B6F647FD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10208-73B9-084D-BAEA-2C1EDCC0F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36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BB2D-473E-4001-AEF2-40B6F6C8E08C}" type="datetimeFigureOut">
              <a:rPr lang="de-CH" smtClean="0"/>
              <a:t>13.04.18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15CF0-5FCF-41C9-B381-1D3C8AC05A9A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2204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opertinaAR20113stesa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18" b="41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6" b="7446"/>
          <a:stretch/>
        </p:blipFill>
        <p:spPr>
          <a:xfrm>
            <a:off x="0" y="1231900"/>
            <a:ext cx="121920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Thank you for your attention.</a:t>
            </a:r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9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1444-7B28-C349-B65B-3A4B8024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D3EB5-70BB-1B48-9D12-07ADB867E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6A9B-F821-4C47-BBB5-DC3B2C28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FA41-13D3-7F4D-99E4-6014770E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0209-BC94-C448-B232-B857AF3C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3" b="20363"/>
          <a:stretch/>
        </p:blipFill>
        <p:spPr bwMode="auto">
          <a:xfrm>
            <a:off x="0" y="1236663"/>
            <a:ext cx="121920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1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7065"/>
          <a:stretch/>
        </p:blipFill>
        <p:spPr>
          <a:xfrm>
            <a:off x="0" y="1236663"/>
            <a:ext cx="12192000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0795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08500"/>
            <a:ext cx="11328400" cy="2160588"/>
          </a:xfrm>
        </p:spPr>
        <p:txBody>
          <a:bodyPr lIns="0" tIns="18000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7" descr="CSCS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9" descr="eth_logo_kurz_pos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2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31800" y="1087439"/>
            <a:ext cx="11328400" cy="5140325"/>
          </a:xfrm>
          <a:solidFill>
            <a:schemeClr val="bg1">
              <a:lumMod val="95000"/>
            </a:schemeClr>
          </a:solidFill>
        </p:spPr>
        <p:txBody>
          <a:bodyPr tIns="57600"/>
          <a:lstStyle>
            <a:lvl1pPr marL="627063" indent="-541338">
              <a:buFont typeface="+mj-lt"/>
              <a:buAutoNum type="arabicPeriod"/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18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349500"/>
            <a:ext cx="11328400" cy="1079500"/>
          </a:xfrm>
        </p:spPr>
        <p:txBody>
          <a:bodyPr lIns="0" tIns="0" rIns="0" bIns="72000" anchor="b" anchorCtr="0">
            <a:no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2" name="Gerade Verbindung 10"/>
          <p:cNvCxnSpPr/>
          <p:nvPr userDrawn="1"/>
        </p:nvCxnSpPr>
        <p:spPr>
          <a:xfrm>
            <a:off x="0" y="3429000"/>
            <a:ext cx="12192000" cy="0"/>
          </a:xfrm>
          <a:prstGeom prst="line">
            <a:avLst/>
          </a:prstGeom>
          <a:ln w="28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CSCS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" y="319926"/>
            <a:ext cx="2521228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" descr="eth_logo_kurz_pos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222" y="462174"/>
            <a:ext cx="948151" cy="15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09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39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67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0" y="1087438"/>
            <a:ext cx="5471584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88617" y="1087438"/>
            <a:ext cx="5471583" cy="5140325"/>
          </a:xfrm>
        </p:spPr>
        <p:txBody>
          <a:bodyPr tIns="72000">
            <a:normAutofit/>
          </a:bodyPr>
          <a:lstStyle>
            <a:lvl1pPr>
              <a:defRPr sz="2000"/>
            </a:lvl1pPr>
            <a:lvl2pPr>
              <a:spcBef>
                <a:spcPts val="0"/>
              </a:spcBef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746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431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1087439"/>
            <a:ext cx="11328400" cy="50058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6096000" y="6456392"/>
            <a:ext cx="0" cy="1440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 descr="eth_logo_kurz_pos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213" y="6458507"/>
            <a:ext cx="815851" cy="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CSCS_2_RGB.eps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" y="6302962"/>
            <a:ext cx="1081257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1" r:id="rId2"/>
    <p:sldLayoutId id="2147483672" r:id="rId3"/>
    <p:sldLayoutId id="2147483673" r:id="rId4"/>
    <p:sldLayoutId id="2147483662" r:id="rId5"/>
    <p:sldLayoutId id="2147483670" r:id="rId6"/>
    <p:sldLayoutId id="2147483652" r:id="rId7"/>
    <p:sldLayoutId id="2147483654" r:id="rId8"/>
    <p:sldLayoutId id="2147483655" r:id="rId9"/>
    <p:sldLayoutId id="2147483664" r:id="rId10"/>
    <p:sldLayoutId id="214748367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00"/>
        </a:spcAft>
        <a:buClr>
          <a:srgbClr val="A60B16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Clr>
          <a:srgbClr val="A60B1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A60B16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ko.kabic@cscs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14.tiff"/><Relationship Id="rId2" Type="http://schemas.openxmlformats.org/officeDocument/2006/relationships/image" Target="../media/image70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Implementation of Distributed CARMA: </a:t>
            </a:r>
            <a:br>
              <a:rPr lang="en-US" dirty="0"/>
            </a:br>
            <a:r>
              <a:rPr lang="en-US" dirty="0"/>
              <a:t>Communication-Optimal MM Algorithm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Author:    </a:t>
            </a:r>
            <a:r>
              <a:rPr lang="en-US" dirty="0"/>
              <a:t>Marko </a:t>
            </a:r>
            <a:r>
              <a:rPr lang="en-US" dirty="0" err="1"/>
              <a:t>Kabic</a:t>
            </a:r>
            <a:endParaRPr lang="en-US" dirty="0"/>
          </a:p>
          <a:p>
            <a:r>
              <a:rPr lang="en-US" dirty="0"/>
              <a:t>	   </a:t>
            </a:r>
            <a:r>
              <a:rPr lang="en-US" dirty="0">
                <a:hlinkClick r:id="rId2"/>
              </a:rPr>
              <a:t>marko.kabic@cscs.ch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Mentors:  </a:t>
            </a:r>
            <a:r>
              <a:rPr lang="en-US" dirty="0"/>
              <a:t>Dr. </a:t>
            </a:r>
            <a:r>
              <a:rPr lang="en-US" dirty="0" err="1"/>
              <a:t>Joost</a:t>
            </a:r>
            <a:r>
              <a:rPr lang="en-US" dirty="0"/>
              <a:t> </a:t>
            </a:r>
            <a:r>
              <a:rPr lang="en-US" dirty="0" err="1"/>
              <a:t>VandeVondele</a:t>
            </a:r>
            <a:br>
              <a:rPr lang="en-US" dirty="0"/>
            </a:br>
            <a:r>
              <a:rPr lang="en-US" dirty="0"/>
              <a:t>	   Dr. Raffaele </a:t>
            </a:r>
            <a:r>
              <a:rPr lang="en-US" dirty="0" err="1"/>
              <a:t>Solcà</a:t>
            </a:r>
            <a:endParaRPr lang="en-US" dirty="0"/>
          </a:p>
          <a:p>
            <a:endParaRPr lang="en-US" dirty="0"/>
          </a:p>
          <a:p>
            <a:r>
              <a:rPr lang="en-US" dirty="0"/>
              <a:t>April 1st, 2018</a:t>
            </a:r>
          </a:p>
        </p:txBody>
      </p:sp>
    </p:spTree>
    <p:extLst>
      <p:ext uri="{BB962C8B-B14F-4D97-AF65-F5344CB8AC3E}">
        <p14:creationId xmlns:p14="http://schemas.microsoft.com/office/powerpoint/2010/main" val="86529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</p:spTree>
    <p:extLst>
      <p:ext uri="{BB962C8B-B14F-4D97-AF65-F5344CB8AC3E}">
        <p14:creationId xmlns:p14="http://schemas.microsoft.com/office/powerpoint/2010/main" val="387546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038182" y="2604529"/>
            <a:ext cx="93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157283" y="2304149"/>
            <a:ext cx="12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9428803" y="2039909"/>
            <a:ext cx="1133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9696400" y="1739721"/>
            <a:ext cx="99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Titel 1">
            <a:extLst>
              <a:ext uri="{FF2B5EF4-FFF2-40B4-BE49-F238E27FC236}">
                <a16:creationId xmlns:a16="http://schemas.microsoft.com/office/drawing/2014/main" id="{6B3A0864-E4D7-C94D-98FF-EBC6302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If there is not enough memory - serialize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70F0C4-33E1-E842-8DD4-637E54096BEC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11C512-ADCB-4543-B1D8-CCF1E5BA555A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7C9601-1C59-E840-B836-B97FCD4302E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59A0A-65A8-B14F-A75B-0372345F6044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9F7B7B-EB93-9E4E-B421-2AEE993262FA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EA013-A034-124A-A7C1-A443F47F8930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C17485-9C87-CE47-82AB-ABCEA892F9FE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58A99-F768-1C48-9C09-DB9B44463B24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D29F6-6A7E-984B-A5D1-B26E5EF40E16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400BB8-4272-994D-BBBD-A0069AC2B049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6EED1B-1FC9-6942-BF7E-6C77BE9D45F8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0794CC-98D9-5D47-A2B7-56188FDD0B2D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</p:spTree>
    <p:extLst>
      <p:ext uri="{BB962C8B-B14F-4D97-AF65-F5344CB8AC3E}">
        <p14:creationId xmlns:p14="http://schemas.microsoft.com/office/powerpoint/2010/main" val="197756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928559" y="4139720"/>
            <a:ext cx="465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 enough memory, solve </a:t>
            </a:r>
            <a:r>
              <a:rPr lang="en-US" dirty="0" err="1"/>
              <a:t>subproblems</a:t>
            </a:r>
            <a:r>
              <a:rPr lang="en-US" dirty="0"/>
              <a:t> sequentially using ALL processors.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9E9A2E-480C-444C-A4F6-F781EF855195}"/>
              </a:ext>
            </a:extLst>
          </p:cNvPr>
          <p:cNvSpPr txBox="1"/>
          <p:nvPr/>
        </p:nvSpPr>
        <p:spPr>
          <a:xfrm>
            <a:off x="8705681" y="5512771"/>
            <a:ext cx="228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additional space required!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E68E1-9BA0-CD4B-980A-0C86A1B9CCFB}"/>
              </a:ext>
            </a:extLst>
          </p:cNvPr>
          <p:cNvSpPr txBox="1"/>
          <p:nvPr/>
        </p:nvSpPr>
        <p:spPr>
          <a:xfrm>
            <a:off x="8705681" y="6217673"/>
            <a:ext cx="15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Reduction on the fly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905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F0DEF-40E2-734E-8E59-0B7C6BB7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7EC38-62A7-D540-BED2-27C9414D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F627-B1FA-1847-95A7-53F0C1AB4FFC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61894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3671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7744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3670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2823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6184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9623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9623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3057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7119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91192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7118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6271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9632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4937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9010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4936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4089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7450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3596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700805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4936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5132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3071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3596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929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2616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37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61478" y="1813631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0727B485-2F0D-A941-B6D4-F225C2CC1BF8}"/>
              </a:ext>
            </a:extLst>
          </p:cNvPr>
          <p:cNvSpPr/>
          <p:nvPr/>
        </p:nvSpPr>
        <p:spPr>
          <a:xfrm>
            <a:off x="5261478" y="3814939"/>
            <a:ext cx="3348126" cy="1852553"/>
          </a:xfrm>
          <a:prstGeom prst="frame">
            <a:avLst>
              <a:gd name="adj1" fmla="val 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CB0111-36BC-4943-91CE-819320FB1526}"/>
              </a:ext>
            </a:extLst>
          </p:cNvPr>
          <p:cNvSpPr/>
          <p:nvPr/>
        </p:nvSpPr>
        <p:spPr>
          <a:xfrm>
            <a:off x="8870162" y="2252439"/>
            <a:ext cx="32639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09918E7A-69FD-B843-A3FB-4359104E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74619E-81FE-E04D-ADBF-EC6413B398D3}"/>
              </a:ext>
            </a:extLst>
          </p:cNvPr>
          <p:cNvSpPr txBox="1"/>
          <p:nvPr/>
        </p:nvSpPr>
        <p:spPr>
          <a:xfrm>
            <a:off x="1316100" y="2148821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0BACEE-4176-204A-8C0E-3401A0EB31A5}"/>
              </a:ext>
            </a:extLst>
          </p:cNvPr>
          <p:cNvSpPr txBox="1"/>
          <p:nvPr/>
        </p:nvSpPr>
        <p:spPr>
          <a:xfrm>
            <a:off x="5478547" y="1167768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30239B-D3F2-184C-8B5A-B4A893DA26B3}"/>
              </a:ext>
            </a:extLst>
          </p:cNvPr>
          <p:cNvSpPr txBox="1"/>
          <p:nvPr/>
        </p:nvSpPr>
        <p:spPr>
          <a:xfrm>
            <a:off x="5509795" y="57524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P/2 processors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4778A3-01EB-2148-A482-020EDD235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036E1-E329-6145-BE63-7975515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14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77ABD-C522-D74D-B6B0-F63E5977690A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72651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180600" y="3142170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005935" y="3516243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3074713" y="3142169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1809993" y="3651322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2765955" y="3664683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</p:cNvCxnSpPr>
          <p:nvPr/>
        </p:nvCxnSpPr>
        <p:spPr>
          <a:xfrm>
            <a:off x="996532" y="3718122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2945569" y="3718122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4436911" y="3581556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2A777-D4E9-4245-8893-7A134C671415}"/>
              </a:ext>
            </a:extLst>
          </p:cNvPr>
          <p:cNvSpPr/>
          <p:nvPr/>
        </p:nvSpPr>
        <p:spPr>
          <a:xfrm>
            <a:off x="5556457" y="2115618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FB154-0F4C-224A-8DB4-5E3C2517124C}"/>
              </a:ext>
            </a:extLst>
          </p:cNvPr>
          <p:cNvSpPr/>
          <p:nvPr/>
        </p:nvSpPr>
        <p:spPr>
          <a:xfrm>
            <a:off x="6381792" y="2489691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8DCC1-3279-B141-861B-1D94A439DBF4}"/>
              </a:ext>
            </a:extLst>
          </p:cNvPr>
          <p:cNvSpPr/>
          <p:nvPr/>
        </p:nvSpPr>
        <p:spPr>
          <a:xfrm>
            <a:off x="7450570" y="2115617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26D98850-D710-6B47-B93C-F31BA8A91E10}"/>
              </a:ext>
            </a:extLst>
          </p:cNvPr>
          <p:cNvSpPr/>
          <p:nvPr/>
        </p:nvSpPr>
        <p:spPr>
          <a:xfrm>
            <a:off x="6185850" y="2624770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 19">
            <a:extLst>
              <a:ext uri="{FF2B5EF4-FFF2-40B4-BE49-F238E27FC236}">
                <a16:creationId xmlns:a16="http://schemas.microsoft.com/office/drawing/2014/main" id="{6B878614-7953-D042-850E-81EA802814BC}"/>
              </a:ext>
            </a:extLst>
          </p:cNvPr>
          <p:cNvSpPr/>
          <p:nvPr/>
        </p:nvSpPr>
        <p:spPr>
          <a:xfrm>
            <a:off x="7141812" y="2638131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564F3B-1724-0E43-B6C2-9DEA64B75F2C}"/>
              </a:ext>
            </a:extLst>
          </p:cNvPr>
          <p:cNvSpPr/>
          <p:nvPr/>
        </p:nvSpPr>
        <p:spPr>
          <a:xfrm>
            <a:off x="5556457" y="4033436"/>
            <a:ext cx="445325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10D8EC-6374-3944-AB44-7A3AD7ECB1B8}"/>
              </a:ext>
            </a:extLst>
          </p:cNvPr>
          <p:cNvSpPr/>
          <p:nvPr/>
        </p:nvSpPr>
        <p:spPr>
          <a:xfrm>
            <a:off x="6381792" y="4407509"/>
            <a:ext cx="688768" cy="403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6B1663-2489-6E41-981F-A2A38BADBFA3}"/>
              </a:ext>
            </a:extLst>
          </p:cNvPr>
          <p:cNvSpPr/>
          <p:nvPr/>
        </p:nvSpPr>
        <p:spPr>
          <a:xfrm>
            <a:off x="7450570" y="4033435"/>
            <a:ext cx="878774" cy="1252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DEABF4F1-F2F4-0146-ACCF-7435677864DA}"/>
              </a:ext>
            </a:extLst>
          </p:cNvPr>
          <p:cNvSpPr/>
          <p:nvPr/>
        </p:nvSpPr>
        <p:spPr>
          <a:xfrm>
            <a:off x="6185850" y="4542588"/>
            <a:ext cx="124690" cy="1336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qual 26">
            <a:extLst>
              <a:ext uri="{FF2B5EF4-FFF2-40B4-BE49-F238E27FC236}">
                <a16:creationId xmlns:a16="http://schemas.microsoft.com/office/drawing/2014/main" id="{DE7632D8-4E96-984F-AD84-7946911CE8AB}"/>
              </a:ext>
            </a:extLst>
          </p:cNvPr>
          <p:cNvSpPr/>
          <p:nvPr/>
        </p:nvSpPr>
        <p:spPr>
          <a:xfrm>
            <a:off x="7141812" y="4555949"/>
            <a:ext cx="121723" cy="10984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BD6C9-CD52-2B4B-9684-F6169477DE25}"/>
              </a:ext>
            </a:extLst>
          </p:cNvPr>
          <p:cNvSpPr/>
          <p:nvPr/>
        </p:nvSpPr>
        <p:spPr>
          <a:xfrm>
            <a:off x="5564619" y="2732095"/>
            <a:ext cx="428999" cy="6474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83001B-A605-FD4D-96FC-E8F3A3D868CF}"/>
              </a:ext>
            </a:extLst>
          </p:cNvPr>
          <p:cNvSpPr/>
          <p:nvPr/>
        </p:nvSpPr>
        <p:spPr>
          <a:xfrm>
            <a:off x="7450570" y="2699304"/>
            <a:ext cx="878774" cy="6789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98402-35F1-EE40-9445-14599DFA1974}"/>
              </a:ext>
            </a:extLst>
          </p:cNvPr>
          <p:cNvSpPr/>
          <p:nvPr/>
        </p:nvSpPr>
        <p:spPr>
          <a:xfrm>
            <a:off x="5556457" y="4033435"/>
            <a:ext cx="445325" cy="6187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C416B5-E842-3940-9AA1-4FE635CEE496}"/>
              </a:ext>
            </a:extLst>
          </p:cNvPr>
          <p:cNvSpPr/>
          <p:nvPr/>
        </p:nvSpPr>
        <p:spPr>
          <a:xfrm>
            <a:off x="7450570" y="4023631"/>
            <a:ext cx="878774" cy="603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A09B2-A09B-0B46-8F42-345D0EA4C7EF}"/>
              </a:ext>
            </a:extLst>
          </p:cNvPr>
          <p:cNvCxnSpPr>
            <a:cxnSpLocks/>
          </p:cNvCxnSpPr>
          <p:nvPr/>
        </p:nvCxnSpPr>
        <p:spPr>
          <a:xfrm>
            <a:off x="7321426" y="2691570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ED12F-50EA-D142-9679-843690D11F7F}"/>
              </a:ext>
            </a:extLst>
          </p:cNvPr>
          <p:cNvCxnSpPr>
            <a:cxnSpLocks/>
          </p:cNvCxnSpPr>
          <p:nvPr/>
        </p:nvCxnSpPr>
        <p:spPr>
          <a:xfrm>
            <a:off x="5372389" y="2732095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96DDCC-CFB1-8142-9883-3EA522980A54}"/>
              </a:ext>
            </a:extLst>
          </p:cNvPr>
          <p:cNvCxnSpPr>
            <a:cxnSpLocks/>
          </p:cNvCxnSpPr>
          <p:nvPr/>
        </p:nvCxnSpPr>
        <p:spPr>
          <a:xfrm>
            <a:off x="5372389" y="4657791"/>
            <a:ext cx="75408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15067B-F9DD-9145-AD83-FF06F5BFE0A3}"/>
              </a:ext>
            </a:extLst>
          </p:cNvPr>
          <p:cNvCxnSpPr>
            <a:cxnSpLocks/>
          </p:cNvCxnSpPr>
          <p:nvPr/>
        </p:nvCxnSpPr>
        <p:spPr>
          <a:xfrm>
            <a:off x="7321426" y="4631115"/>
            <a:ext cx="1209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4305567" y="3212224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DCB37D09-A123-554B-99AE-2746D71DB991}"/>
              </a:ext>
            </a:extLst>
          </p:cNvPr>
          <p:cNvSpPr/>
          <p:nvPr/>
        </p:nvSpPr>
        <p:spPr>
          <a:xfrm>
            <a:off x="5234540" y="1812133"/>
            <a:ext cx="3411188" cy="3705099"/>
          </a:xfrm>
          <a:prstGeom prst="frame">
            <a:avLst>
              <a:gd name="adj1" fmla="val 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5746BA-C80D-5B4E-BB83-65A240E26284}"/>
              </a:ext>
            </a:extLst>
          </p:cNvPr>
          <p:cNvSpPr/>
          <p:nvPr/>
        </p:nvSpPr>
        <p:spPr>
          <a:xfrm>
            <a:off x="8870162" y="2250938"/>
            <a:ext cx="326393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If enough memory: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     in parallel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Solve the </a:t>
            </a:r>
            <a:r>
              <a:rPr lang="en-US" sz="2200" dirty="0" err="1"/>
              <a:t>subproblems</a:t>
            </a:r>
            <a:r>
              <a:rPr lang="en-US" sz="2200" dirty="0"/>
              <a:t> sequentially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79F972D5-7DE5-D041-A878-DA7751762C98}"/>
              </a:ext>
            </a:extLst>
          </p:cNvPr>
          <p:cNvSpPr/>
          <p:nvPr/>
        </p:nvSpPr>
        <p:spPr>
          <a:xfrm>
            <a:off x="8901135" y="2325451"/>
            <a:ext cx="207818" cy="2678462"/>
          </a:xfrm>
          <a:prstGeom prst="downArrow">
            <a:avLst>
              <a:gd name="adj1" fmla="val 2714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How does CARMA work?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6BB9A7-8C06-6848-B5DD-6EEDD07E8A44}"/>
              </a:ext>
            </a:extLst>
          </p:cNvPr>
          <p:cNvSpPr txBox="1"/>
          <p:nvPr/>
        </p:nvSpPr>
        <p:spPr>
          <a:xfrm>
            <a:off x="1316100" y="21473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05EEB-BD3A-7C44-B485-12F0558ED1F9}"/>
              </a:ext>
            </a:extLst>
          </p:cNvPr>
          <p:cNvSpPr txBox="1"/>
          <p:nvPr/>
        </p:nvSpPr>
        <p:spPr>
          <a:xfrm>
            <a:off x="5509795" y="1143947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95339A-2257-DC4A-B35A-58D57DEBFDCD}"/>
              </a:ext>
            </a:extLst>
          </p:cNvPr>
          <p:cNvSpPr txBox="1"/>
          <p:nvPr/>
        </p:nvSpPr>
        <p:spPr>
          <a:xfrm>
            <a:off x="5429418" y="566273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15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430B1-DFF6-364E-A987-3A9A0AB15FA5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156532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5B3881A9-679A-C545-8066-855F109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21" y="0"/>
            <a:ext cx="11328400" cy="862012"/>
          </a:xfrm>
        </p:spPr>
        <p:txBody>
          <a:bodyPr/>
          <a:lstStyle/>
          <a:p>
            <a:r>
              <a:rPr lang="en-US" sz="3200" dirty="0"/>
              <a:t>Example of Execution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82A320-594C-3748-8A1F-02C70B2F11B3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F5BA0-40CA-F344-8FFC-D6DFDB9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540ED-0887-F141-B58E-7ACE1074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DE917B-6B79-3442-8FDE-B392DD1CA4A4}"/>
              </a:ext>
            </a:extLst>
          </p:cNvPr>
          <p:cNvSpPr txBox="1"/>
          <p:nvPr/>
        </p:nvSpPr>
        <p:spPr>
          <a:xfrm>
            <a:off x="431800" y="1556792"/>
            <a:ext cx="465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the file </a:t>
            </a:r>
            <a:r>
              <a:rPr lang="en-US" b="1" dirty="0" err="1"/>
              <a:t>example.pdf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239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36309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64598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3630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493992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493992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87092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0762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47105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096225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18539" y="2093384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76791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1808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7348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2404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602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74725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771B-2C94-3D43-B6B5-B94B31A7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F30AE-7CBC-2C40-A24C-543D4213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17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425125-4736-E64D-A598-4E75C5EE6E4B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279157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2846912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27520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284691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504595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504595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597695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61822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501008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17781" y="3139889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556792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85081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556792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316158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328107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066469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4487914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066469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4825835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483778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2048312" y="2025816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387394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02869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378408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31777" y="303464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37708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321716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083123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321716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083123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31457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548003" y="21126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73805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4615496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498149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69F87-37E9-1C48-AE61-D5BA8B6C350A}"/>
              </a:ext>
            </a:extLst>
          </p:cNvPr>
          <p:cNvSpPr/>
          <p:nvPr/>
        </p:nvSpPr>
        <p:spPr>
          <a:xfrm>
            <a:off x="6956094" y="1629017"/>
            <a:ext cx="148017" cy="6243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89F321-B134-6740-B743-3EC624B8DCD8}"/>
              </a:ext>
            </a:extLst>
          </p:cNvPr>
          <p:cNvSpPr/>
          <p:nvPr/>
        </p:nvSpPr>
        <p:spPr>
          <a:xfrm>
            <a:off x="6956095" y="4903592"/>
            <a:ext cx="148016" cy="6243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CB35E-F628-954F-98BE-456F5AB4826E}"/>
              </a:ext>
            </a:extLst>
          </p:cNvPr>
          <p:cNvSpPr/>
          <p:nvPr/>
        </p:nvSpPr>
        <p:spPr>
          <a:xfrm>
            <a:off x="2753910" y="5407108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794CA-79B7-2B45-9E42-1485348C53BD}"/>
              </a:ext>
            </a:extLst>
          </p:cNvPr>
          <p:cNvSpPr/>
          <p:nvPr/>
        </p:nvSpPr>
        <p:spPr>
          <a:xfrm>
            <a:off x="4461038" y="5407108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27EC5D1-D51F-DD40-B250-15A3D179C4A2}"/>
              </a:ext>
            </a:extLst>
          </p:cNvPr>
          <p:cNvSpPr/>
          <p:nvPr/>
        </p:nvSpPr>
        <p:spPr>
          <a:xfrm>
            <a:off x="2634713" y="5288932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151124-2B3D-684B-8B28-0D79C93044DA}"/>
              </a:ext>
            </a:extLst>
          </p:cNvPr>
          <p:cNvSpPr txBox="1"/>
          <p:nvPr/>
        </p:nvSpPr>
        <p:spPr>
          <a:xfrm>
            <a:off x="1086854" y="5015500"/>
            <a:ext cx="157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Locally:</a:t>
            </a:r>
          </a:p>
          <a:p>
            <a:r>
              <a:rPr lang="en-US" dirty="0"/>
              <a:t>processor 1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E8D705A-719A-EB4F-A10D-E223A32FA0B4}"/>
              </a:ext>
            </a:extLst>
          </p:cNvPr>
          <p:cNvSpPr/>
          <p:nvPr/>
        </p:nvSpPr>
        <p:spPr>
          <a:xfrm>
            <a:off x="252248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CF55336E-74DB-2C46-AAF5-CF6F85FD7563}"/>
              </a:ext>
            </a:extLst>
          </p:cNvPr>
          <p:cNvSpPr/>
          <p:nvPr/>
        </p:nvSpPr>
        <p:spPr>
          <a:xfrm>
            <a:off x="4380830" y="4653136"/>
            <a:ext cx="231430" cy="53457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D47A2-AC6C-3444-97AD-68167FC3B702}"/>
              </a:ext>
            </a:extLst>
          </p:cNvPr>
          <p:cNvSpPr txBox="1"/>
          <p:nvPr/>
        </p:nvSpPr>
        <p:spPr>
          <a:xfrm>
            <a:off x="1086854" y="5912074"/>
            <a:ext cx="536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communication, just moving pointers!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B30D0-D22B-1C4A-BB26-CD91DF5F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EE26EF-C79A-0A42-BB03-3D27D0D4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18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BC1C0-7A29-8144-B427-0C4B04ECBDDA}"/>
              </a:ext>
            </a:extLst>
          </p:cNvPr>
          <p:cNvSpPr txBox="1"/>
          <p:nvPr/>
        </p:nvSpPr>
        <p:spPr>
          <a:xfrm>
            <a:off x="389810" y="1283840"/>
            <a:ext cx="5445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 </a:t>
            </a:r>
          </a:p>
        </p:txBody>
      </p:sp>
    </p:spTree>
    <p:extLst>
      <p:ext uri="{BB962C8B-B14F-4D97-AF65-F5344CB8AC3E}">
        <p14:creationId xmlns:p14="http://schemas.microsoft.com/office/powerpoint/2010/main" val="72964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19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8868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3696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6417066-1D1E-754E-B94F-ACAB824D3AB9}"/>
              </a:ext>
            </a:extLst>
          </p:cNvPr>
          <p:cNvSpPr/>
          <p:nvPr/>
        </p:nvSpPr>
        <p:spPr>
          <a:xfrm>
            <a:off x="5834826" y="3786320"/>
            <a:ext cx="693222" cy="27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BF579-AB20-9E41-ABFF-F583F0FBD298}"/>
              </a:ext>
            </a:extLst>
          </p:cNvPr>
          <p:cNvSpPr txBox="1"/>
          <p:nvPr/>
        </p:nvSpPr>
        <p:spPr>
          <a:xfrm>
            <a:off x="5736113" y="3411487"/>
            <a:ext cx="89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Step: Closer Look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6E2415-4F27-6244-8050-60234D92CE64}"/>
              </a:ext>
            </a:extLst>
          </p:cNvPr>
          <p:cNvSpPr/>
          <p:nvPr/>
        </p:nvSpPr>
        <p:spPr>
          <a:xfrm>
            <a:off x="6904004" y="1484784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56B3C4-5E30-2746-8ADC-9286266AEEB8}"/>
              </a:ext>
            </a:extLst>
          </p:cNvPr>
          <p:cNvSpPr/>
          <p:nvPr/>
        </p:nvSpPr>
        <p:spPr>
          <a:xfrm>
            <a:off x="8486551" y="1913073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9A65DC-14C8-2B4D-856F-683021DEE05D}"/>
              </a:ext>
            </a:extLst>
          </p:cNvPr>
          <p:cNvSpPr/>
          <p:nvPr/>
        </p:nvSpPr>
        <p:spPr>
          <a:xfrm>
            <a:off x="10418437" y="1484784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76770D-E681-4A4B-9C5F-7636488E7AD1}"/>
              </a:ext>
            </a:extLst>
          </p:cNvPr>
          <p:cNvCxnSpPr>
            <a:cxnSpLocks/>
          </p:cNvCxnSpPr>
          <p:nvPr/>
        </p:nvCxnSpPr>
        <p:spPr>
          <a:xfrm>
            <a:off x="6923301" y="2244150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A3DDFE-9974-2042-9D15-A66CD3266EC2}"/>
              </a:ext>
            </a:extLst>
          </p:cNvPr>
          <p:cNvCxnSpPr>
            <a:cxnSpLocks/>
          </p:cNvCxnSpPr>
          <p:nvPr/>
        </p:nvCxnSpPr>
        <p:spPr>
          <a:xfrm>
            <a:off x="10418437" y="2256099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B35690-AE53-DE4B-BA9F-EB061761E3A0}"/>
              </a:ext>
            </a:extLst>
          </p:cNvPr>
          <p:cNvSpPr/>
          <p:nvPr/>
        </p:nvSpPr>
        <p:spPr>
          <a:xfrm>
            <a:off x="6902047" y="4735747"/>
            <a:ext cx="831275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CDA587-9AFE-3D47-8529-231389A66163}"/>
              </a:ext>
            </a:extLst>
          </p:cNvPr>
          <p:cNvSpPr/>
          <p:nvPr/>
        </p:nvSpPr>
        <p:spPr>
          <a:xfrm>
            <a:off x="8472264" y="5157192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D9FCDE-1F92-8B4E-A96A-77943E677566}"/>
              </a:ext>
            </a:extLst>
          </p:cNvPr>
          <p:cNvSpPr/>
          <p:nvPr/>
        </p:nvSpPr>
        <p:spPr>
          <a:xfrm>
            <a:off x="10416480" y="4735747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5663A5-5AB9-B644-98D8-3E435798450E}"/>
              </a:ext>
            </a:extLst>
          </p:cNvPr>
          <p:cNvCxnSpPr>
            <a:cxnSpLocks/>
          </p:cNvCxnSpPr>
          <p:nvPr/>
        </p:nvCxnSpPr>
        <p:spPr>
          <a:xfrm>
            <a:off x="6921344" y="5495113"/>
            <a:ext cx="7926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04FBFE-5BD6-3B4A-A434-114B179F0921}"/>
              </a:ext>
            </a:extLst>
          </p:cNvPr>
          <p:cNvCxnSpPr>
            <a:cxnSpLocks/>
          </p:cNvCxnSpPr>
          <p:nvPr/>
        </p:nvCxnSpPr>
        <p:spPr>
          <a:xfrm>
            <a:off x="10416480" y="5507062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0EAC31-3592-7C4A-836D-987CDF2501A7}"/>
              </a:ext>
            </a:extLst>
          </p:cNvPr>
          <p:cNvSpPr txBox="1"/>
          <p:nvPr/>
        </p:nvSpPr>
        <p:spPr>
          <a:xfrm>
            <a:off x="1884724" y="2321620"/>
            <a:ext cx="302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 processors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5B4E71-3F79-1E46-83EF-06C2F8A12325}"/>
              </a:ext>
            </a:extLst>
          </p:cNvPr>
          <p:cNvSpPr/>
          <p:nvPr/>
        </p:nvSpPr>
        <p:spPr>
          <a:xfrm>
            <a:off x="6911695" y="2249708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FB575E-85EC-A148-94B5-DE40595F7A6D}"/>
              </a:ext>
            </a:extLst>
          </p:cNvPr>
          <p:cNvSpPr/>
          <p:nvPr/>
        </p:nvSpPr>
        <p:spPr>
          <a:xfrm>
            <a:off x="6911695" y="4752401"/>
            <a:ext cx="811978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533B3F-EC00-534A-ADE4-C61843252610}"/>
              </a:ext>
            </a:extLst>
          </p:cNvPr>
          <p:cNvSpPr/>
          <p:nvPr/>
        </p:nvSpPr>
        <p:spPr>
          <a:xfrm>
            <a:off x="10424951" y="2249708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E481E0-6E41-5845-8467-E67B0E762ED3}"/>
              </a:ext>
            </a:extLst>
          </p:cNvPr>
          <p:cNvSpPr/>
          <p:nvPr/>
        </p:nvSpPr>
        <p:spPr>
          <a:xfrm>
            <a:off x="10424951" y="4752401"/>
            <a:ext cx="1292186" cy="72605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C452D3C-824B-E14B-B4B9-631F38D53CE8}"/>
              </a:ext>
            </a:extLst>
          </p:cNvPr>
          <p:cNvCxnSpPr>
            <a:cxnSpLocks/>
          </p:cNvCxnSpPr>
          <p:nvPr/>
        </p:nvCxnSpPr>
        <p:spPr>
          <a:xfrm>
            <a:off x="10424951" y="2242564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6548CD8-AB72-6647-A427-BC6BEE3B6292}"/>
              </a:ext>
            </a:extLst>
          </p:cNvPr>
          <p:cNvSpPr txBox="1"/>
          <p:nvPr/>
        </p:nvSpPr>
        <p:spPr>
          <a:xfrm>
            <a:off x="7825955" y="2693938"/>
            <a:ext cx="24482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1, 2,…,P/2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F7007B-E437-1B47-B949-00E99BE88C18}"/>
              </a:ext>
            </a:extLst>
          </p:cNvPr>
          <p:cNvSpPr txBox="1"/>
          <p:nvPr/>
        </p:nvSpPr>
        <p:spPr>
          <a:xfrm>
            <a:off x="7804665" y="449309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P/2+1, P/2+2,…P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E28D691-74C6-1342-804C-DABC6ED7233B}"/>
              </a:ext>
            </a:extLst>
          </p:cNvPr>
          <p:cNvCxnSpPr/>
          <p:nvPr/>
        </p:nvCxnSpPr>
        <p:spPr>
          <a:xfrm>
            <a:off x="8410326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CD27F9-BE7E-AB43-8506-A4696F67D06B}"/>
              </a:ext>
            </a:extLst>
          </p:cNvPr>
          <p:cNvCxnSpPr/>
          <p:nvPr/>
        </p:nvCxnSpPr>
        <p:spPr>
          <a:xfrm>
            <a:off x="8832304" y="33535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C3A8F6-6B03-3E4D-8A6E-0344A93045D3}"/>
              </a:ext>
            </a:extLst>
          </p:cNvPr>
          <p:cNvCxnSpPr/>
          <p:nvPr/>
        </p:nvCxnSpPr>
        <p:spPr>
          <a:xfrm>
            <a:off x="9696400" y="3347299"/>
            <a:ext cx="0" cy="95689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DE3FCF4-D33F-F240-BE6D-EEF49F4F838F}"/>
              </a:ext>
            </a:extLst>
          </p:cNvPr>
          <p:cNvSpPr txBox="1"/>
          <p:nvPr/>
        </p:nvSpPr>
        <p:spPr>
          <a:xfrm>
            <a:off x="8207066" y="6384158"/>
            <a:ext cx="168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communication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8F21E8-38B5-2B4D-BD86-4301E7BD591F}"/>
              </a:ext>
            </a:extLst>
          </p:cNvPr>
          <p:cNvSpPr txBox="1"/>
          <p:nvPr/>
        </p:nvSpPr>
        <p:spPr>
          <a:xfrm>
            <a:off x="6816080" y="1675245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F65F77-701C-1343-8C3A-A8A51F41CE2D}"/>
              </a:ext>
            </a:extLst>
          </p:cNvPr>
          <p:cNvSpPr txBox="1"/>
          <p:nvPr/>
        </p:nvSpPr>
        <p:spPr>
          <a:xfrm>
            <a:off x="8484692" y="2035463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2CBDF9-A477-094D-8B9E-BB7F523CAC7F}"/>
              </a:ext>
            </a:extLst>
          </p:cNvPr>
          <p:cNvSpPr txBox="1"/>
          <p:nvPr/>
        </p:nvSpPr>
        <p:spPr>
          <a:xfrm>
            <a:off x="10569440" y="16660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66A2B5-86B3-474C-A481-1C29AFB56D76}"/>
              </a:ext>
            </a:extLst>
          </p:cNvPr>
          <p:cNvSpPr txBox="1"/>
          <p:nvPr/>
        </p:nvSpPr>
        <p:spPr>
          <a:xfrm>
            <a:off x="6816080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8145DB4-B474-B34E-89F9-FA7D6D5486A0}"/>
              </a:ext>
            </a:extLst>
          </p:cNvPr>
          <p:cNvSpPr txBox="1"/>
          <p:nvPr/>
        </p:nvSpPr>
        <p:spPr>
          <a:xfrm>
            <a:off x="8520179" y="528477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523353-1051-E142-9E9F-7126E20ACBA9}"/>
              </a:ext>
            </a:extLst>
          </p:cNvPr>
          <p:cNvSpPr txBox="1"/>
          <p:nvPr/>
        </p:nvSpPr>
        <p:spPr>
          <a:xfrm>
            <a:off x="10577911" y="5650769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96" name="Frame 95">
            <a:extLst>
              <a:ext uri="{FF2B5EF4-FFF2-40B4-BE49-F238E27FC236}">
                <a16:creationId xmlns:a16="http://schemas.microsoft.com/office/drawing/2014/main" id="{C8F23664-46F4-FF43-ABD9-1038B05AB036}"/>
              </a:ext>
            </a:extLst>
          </p:cNvPr>
          <p:cNvSpPr/>
          <p:nvPr/>
        </p:nvSpPr>
        <p:spPr>
          <a:xfrm>
            <a:off x="7979734" y="1484784"/>
            <a:ext cx="2140713" cy="4824536"/>
          </a:xfrm>
          <a:prstGeom prst="frame">
            <a:avLst>
              <a:gd name="adj1" fmla="val 18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CF6EB0-19A0-EE45-9C71-7CFAD85A8044}"/>
              </a:ext>
            </a:extLst>
          </p:cNvPr>
          <p:cNvSpPr txBox="1"/>
          <p:nvPr/>
        </p:nvSpPr>
        <p:spPr>
          <a:xfrm>
            <a:off x="875910" y="5460828"/>
            <a:ext cx="524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</a:t>
            </a:r>
            <a:r>
              <a:rPr lang="en-US" dirty="0" err="1"/>
              <a:t>splitted</a:t>
            </a:r>
            <a:r>
              <a:rPr lang="en-US" dirty="0"/>
              <a:t> matrix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splitted</a:t>
            </a:r>
            <a:r>
              <a:rPr lang="en-US" dirty="0"/>
              <a:t> matrices must NOT be communicated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non-powers of 2 more complicated</a:t>
            </a:r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4C89E68D-0302-F249-8DC2-4016D55580C2}"/>
              </a:ext>
            </a:extLst>
          </p:cNvPr>
          <p:cNvSpPr/>
          <p:nvPr/>
        </p:nvSpPr>
        <p:spPr>
          <a:xfrm>
            <a:off x="2820992" y="4663739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20</a:t>
            </a:fld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9A367D-A001-8F4F-8261-3A6E69F5A702}"/>
              </a:ext>
            </a:extLst>
          </p:cNvPr>
          <p:cNvSpPr txBox="1"/>
          <p:nvPr/>
        </p:nvSpPr>
        <p:spPr>
          <a:xfrm>
            <a:off x="389810" y="1283840"/>
            <a:ext cx="3915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Split the largest dimension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Repeat recursively</a:t>
            </a:r>
          </a:p>
        </p:txBody>
      </p:sp>
    </p:spTree>
    <p:extLst>
      <p:ext uri="{BB962C8B-B14F-4D97-AF65-F5344CB8AC3E}">
        <p14:creationId xmlns:p14="http://schemas.microsoft.com/office/powerpoint/2010/main" val="66418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21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Parallel (m/2)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D11676-6073-E74F-A66E-9B390240B059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89592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04533-DA7E-7D46-AC30-5109B3480C36}"/>
              </a:ext>
            </a:extLst>
          </p:cNvPr>
          <p:cNvGrpSpPr/>
          <p:nvPr/>
        </p:nvGrpSpPr>
        <p:grpSpPr>
          <a:xfrm>
            <a:off x="7382078" y="2546996"/>
            <a:ext cx="2016224" cy="2232248"/>
            <a:chOff x="9349012" y="2896496"/>
            <a:chExt cx="2016224" cy="223224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9779DE-1DB3-124C-BBBC-1146A61EEAC7}"/>
                </a:ext>
              </a:extLst>
            </p:cNvPr>
            <p:cNvSpPr/>
            <p:nvPr/>
          </p:nvSpPr>
          <p:spPr>
            <a:xfrm>
              <a:off x="9349012" y="2896496"/>
              <a:ext cx="2016224" cy="223224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3A4F0FA-0FF5-FC4D-9442-BDEDCCA31161}"/>
                </a:ext>
              </a:extLst>
            </p:cNvPr>
            <p:cNvCxnSpPr/>
            <p:nvPr/>
          </p:nvCxnSpPr>
          <p:spPr>
            <a:xfrm>
              <a:off x="9349012" y="4012620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22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523562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523562" y="420184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318149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23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219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88717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24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</p:spTree>
    <p:extLst>
      <p:ext uri="{BB962C8B-B14F-4D97-AF65-F5344CB8AC3E}">
        <p14:creationId xmlns:p14="http://schemas.microsoft.com/office/powerpoint/2010/main" val="1062614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98F076F-D8FA-AF4F-94DA-6A442CD07492}"/>
              </a:ext>
            </a:extLst>
          </p:cNvPr>
          <p:cNvSpPr/>
          <p:nvPr/>
        </p:nvSpPr>
        <p:spPr>
          <a:xfrm>
            <a:off x="1087677" y="3151571"/>
            <a:ext cx="898679" cy="150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2E77B-FCE4-C647-BB07-E98FC86F439A}"/>
              </a:ext>
            </a:extLst>
          </p:cNvPr>
          <p:cNvSpPr/>
          <p:nvPr/>
        </p:nvSpPr>
        <p:spPr>
          <a:xfrm>
            <a:off x="2463555" y="3579860"/>
            <a:ext cx="1084501" cy="662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8A618-84BE-F547-87DC-6D16DA6997B6}"/>
              </a:ext>
            </a:extLst>
          </p:cNvPr>
          <p:cNvSpPr/>
          <p:nvPr/>
        </p:nvSpPr>
        <p:spPr>
          <a:xfrm>
            <a:off x="4092468" y="3151571"/>
            <a:ext cx="1309128" cy="1497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09832741-EB67-DF4A-AC01-C22F52579C1B}"/>
              </a:ext>
            </a:extLst>
          </p:cNvPr>
          <p:cNvSpPr/>
          <p:nvPr/>
        </p:nvSpPr>
        <p:spPr>
          <a:xfrm>
            <a:off x="2133222" y="3809254"/>
            <a:ext cx="254602" cy="2033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106103A2-BCEB-DD47-9940-CF4D99382D0F}"/>
              </a:ext>
            </a:extLst>
          </p:cNvPr>
          <p:cNvSpPr/>
          <p:nvPr/>
        </p:nvSpPr>
        <p:spPr>
          <a:xfrm>
            <a:off x="3699853" y="3809254"/>
            <a:ext cx="257760" cy="2033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DB557-82C8-184C-8E61-5A6B83AF5D59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87677" y="3902354"/>
            <a:ext cx="89867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42D507-6EC7-9343-B147-BA2F8064E691}"/>
              </a:ext>
            </a:extLst>
          </p:cNvPr>
          <p:cNvCxnSpPr>
            <a:cxnSpLocks/>
          </p:cNvCxnSpPr>
          <p:nvPr/>
        </p:nvCxnSpPr>
        <p:spPr>
          <a:xfrm>
            <a:off x="4092468" y="3922886"/>
            <a:ext cx="13091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24F185-ED58-9A4B-AB04-99EF410CE60E}"/>
              </a:ext>
            </a:extLst>
          </p:cNvPr>
          <p:cNvSpPr txBox="1"/>
          <p:nvPr/>
        </p:nvSpPr>
        <p:spPr>
          <a:xfrm>
            <a:off x="2522480" y="3692053"/>
            <a:ext cx="100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1…P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E6BF70-A2CE-6A4F-A88E-841BBC2EE9F7}"/>
              </a:ext>
            </a:extLst>
          </p:cNvPr>
          <p:cNvSpPr txBox="1"/>
          <p:nvPr/>
        </p:nvSpPr>
        <p:spPr>
          <a:xfrm>
            <a:off x="1055440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710A34-F237-E048-9B77-E89388F0D69D}"/>
              </a:ext>
            </a:extLst>
          </p:cNvPr>
          <p:cNvSpPr txBox="1"/>
          <p:nvPr/>
        </p:nvSpPr>
        <p:spPr>
          <a:xfrm>
            <a:off x="1055440" y="4088747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2873DB-BB1F-A44F-B472-2F333EAAC366}"/>
              </a:ext>
            </a:extLst>
          </p:cNvPr>
          <p:cNvSpPr txBox="1"/>
          <p:nvPr/>
        </p:nvSpPr>
        <p:spPr>
          <a:xfrm>
            <a:off x="4211557" y="3333351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F7093B-09E9-3C44-8363-06D7D68230E6}"/>
              </a:ext>
            </a:extLst>
          </p:cNvPr>
          <p:cNvSpPr txBox="1"/>
          <p:nvPr/>
        </p:nvSpPr>
        <p:spPr>
          <a:xfrm>
            <a:off x="4245428" y="407555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25</a:t>
            </a:fld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D5BF0D-9023-884D-AA50-3B6713D99A19}"/>
              </a:ext>
            </a:extLst>
          </p:cNvPr>
          <p:cNvSpPr/>
          <p:nvPr/>
        </p:nvSpPr>
        <p:spPr>
          <a:xfrm>
            <a:off x="1429004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085E912-B34A-0244-8A95-4D886088DF1F}"/>
              </a:ext>
            </a:extLst>
          </p:cNvPr>
          <p:cNvSpPr/>
          <p:nvPr/>
        </p:nvSpPr>
        <p:spPr>
          <a:xfrm>
            <a:off x="4639020" y="2436579"/>
            <a:ext cx="216024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/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not communicated (data should initially be split like this)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A2EB8E-6258-4742-B272-3887A0EB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14242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Up Arrow 60">
            <a:extLst>
              <a:ext uri="{FF2B5EF4-FFF2-40B4-BE49-F238E27FC236}">
                <a16:creationId xmlns:a16="http://schemas.microsoft.com/office/drawing/2014/main" id="{90F6638C-A27A-F047-8505-580EE9ED0D45}"/>
              </a:ext>
            </a:extLst>
          </p:cNvPr>
          <p:cNvSpPr/>
          <p:nvPr/>
        </p:nvSpPr>
        <p:spPr>
          <a:xfrm>
            <a:off x="2820992" y="4644806"/>
            <a:ext cx="360040" cy="709477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/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 split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communicated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CC225A-9301-DB42-B896-B8A0A55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76" y="5545669"/>
                <a:ext cx="3888432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0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A6FE7-E0B8-D24F-B235-D62B2004BD23}"/>
              </a:ext>
            </a:extLst>
          </p:cNvPr>
          <p:cNvGrpSpPr/>
          <p:nvPr/>
        </p:nvGrpSpPr>
        <p:grpSpPr>
          <a:xfrm>
            <a:off x="7392144" y="2564904"/>
            <a:ext cx="2016224" cy="2232248"/>
            <a:chOff x="9624392" y="4012620"/>
            <a:chExt cx="2016224" cy="22322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704533-DA7E-7D46-AC30-5109B3480C36}"/>
                </a:ext>
              </a:extLst>
            </p:cNvPr>
            <p:cNvGrpSpPr/>
            <p:nvPr/>
          </p:nvGrpSpPr>
          <p:grpSpPr>
            <a:xfrm>
              <a:off x="9624392" y="4012620"/>
              <a:ext cx="2016224" cy="2232248"/>
              <a:chOff x="9349012" y="2896496"/>
              <a:chExt cx="2016224" cy="22322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9779DE-1DB3-124C-BBBC-1146A61EEAC7}"/>
                  </a:ext>
                </a:extLst>
              </p:cNvPr>
              <p:cNvSpPr/>
              <p:nvPr/>
            </p:nvSpPr>
            <p:spPr>
              <a:xfrm>
                <a:off x="9349012" y="2896496"/>
                <a:ext cx="2016224" cy="2232248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3A4F0FA-0FF5-FC4D-9442-BDEDCCA31161}"/>
                  </a:ext>
                </a:extLst>
              </p:cNvPr>
              <p:cNvCxnSpPr/>
              <p:nvPr/>
            </p:nvCxnSpPr>
            <p:spPr>
              <a:xfrm>
                <a:off x="9349012" y="4012620"/>
                <a:ext cx="20162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5F6D13-3667-9747-BA61-0E24FBD72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632504" y="4012620"/>
              <a:ext cx="0" cy="22322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8AC266-C872-6C47-B970-A4F598DB4D1D}"/>
              </a:ext>
            </a:extLst>
          </p:cNvPr>
          <p:cNvSpPr/>
          <p:nvPr/>
        </p:nvSpPr>
        <p:spPr>
          <a:xfrm>
            <a:off x="7071327" y="2806761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4005E-2331-EA42-9C20-54AA278C21D6}"/>
              </a:ext>
            </a:extLst>
          </p:cNvPr>
          <p:cNvSpPr txBox="1"/>
          <p:nvPr/>
        </p:nvSpPr>
        <p:spPr>
          <a:xfrm>
            <a:off x="7719399" y="211328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A3B27F-FE66-5B47-AFFC-3923062C073A}"/>
              </a:ext>
            </a:extLst>
          </p:cNvPr>
          <p:cNvSpPr txBox="1"/>
          <p:nvPr/>
        </p:nvSpPr>
        <p:spPr>
          <a:xfrm>
            <a:off x="6312024" y="37265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70080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7D5199-EA3B-5247-B5B1-EE982E72EB32}"/>
              </a:ext>
            </a:extLst>
          </p:cNvPr>
          <p:cNvSpPr txBox="1"/>
          <p:nvPr/>
        </p:nvSpPr>
        <p:spPr>
          <a:xfrm>
            <a:off x="9709052" y="2283271"/>
            <a:ext cx="20755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Parallel (m/2)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Parallel (n/2)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Sequential(k/2)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4. Base case: any load-balanced layout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0FFDAB-C64D-1942-A030-C00EB8067C57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7071327" y="3922885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4228D9-5D87-5449-AE17-7627237101BE}"/>
              </a:ext>
            </a:extLst>
          </p:cNvPr>
          <p:cNvSpPr txBox="1"/>
          <p:nvPr/>
        </p:nvSpPr>
        <p:spPr>
          <a:xfrm>
            <a:off x="7033096" y="3149380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97F834-1381-954D-BD9A-46EFEBC881A6}"/>
              </a:ext>
            </a:extLst>
          </p:cNvPr>
          <p:cNvSpPr txBox="1"/>
          <p:nvPr/>
        </p:nvSpPr>
        <p:spPr>
          <a:xfrm>
            <a:off x="7076231" y="4271732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7C6EF5-E2A6-0048-AE80-F761B2EE7269}"/>
              </a:ext>
            </a:extLst>
          </p:cNvPr>
          <p:cNvCxnSpPr>
            <a:cxnSpLocks/>
            <a:stCxn id="12" idx="0"/>
            <a:endCxn id="12" idx="2"/>
          </p:cNvCxnSpPr>
          <p:nvPr/>
        </p:nvCxnSpPr>
        <p:spPr>
          <a:xfrm>
            <a:off x="8079439" y="2806761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0404D9-32A9-2049-9ACF-B6ED383F07BC}"/>
              </a:ext>
            </a:extLst>
          </p:cNvPr>
          <p:cNvSpPr txBox="1"/>
          <p:nvPr/>
        </p:nvSpPr>
        <p:spPr>
          <a:xfrm>
            <a:off x="8023259" y="3155608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1..P/2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DF15C-6148-6B4B-931B-4C0569F65FA4}"/>
              </a:ext>
            </a:extLst>
          </p:cNvPr>
          <p:cNvSpPr txBox="1"/>
          <p:nvPr/>
        </p:nvSpPr>
        <p:spPr>
          <a:xfrm>
            <a:off x="8049393" y="4265504"/>
            <a:ext cx="1003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P/2..P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D65D3C-83CE-6442-A456-5C784F26A0B6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7F2ADA-B4C1-FA43-B776-F62B6DF631D6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5EF8EE-B7A8-154E-9C3D-0FBC0051CB2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CFDEC65-C253-4240-945F-61D90CBEDDCF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F5F196-5A08-8A45-AA20-5553933A0182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498CC2D-39D2-2C4F-B27E-4C95EE4DC18F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D5FEC1E-09D0-5847-A4AE-0124F6A18CB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1B32F9C-B9CB-8740-941A-6FC6C69CE3DF}"/>
              </a:ext>
            </a:extLst>
          </p:cNvPr>
          <p:cNvCxnSpPr>
            <a:cxnSpLocks/>
            <a:stCxn id="16" idx="7"/>
            <a:endCxn id="47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4770344-7944-C945-9919-2F99CE192BA5}"/>
              </a:ext>
            </a:extLst>
          </p:cNvPr>
          <p:cNvCxnSpPr>
            <a:cxnSpLocks/>
            <a:stCxn id="48" idx="4"/>
            <a:endCxn id="49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ame 59">
            <a:extLst>
              <a:ext uri="{FF2B5EF4-FFF2-40B4-BE49-F238E27FC236}">
                <a16:creationId xmlns:a16="http://schemas.microsoft.com/office/drawing/2014/main" id="{6FCB8EFD-145F-A04B-9D2E-167BA5572027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ADF28A-A441-B740-AE1A-EA7CE995051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D3FBCA-71A6-B640-B55C-84D2AD147B4D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586033-9CAA-0B44-B9CC-A5F324B196DB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ame 73">
            <a:extLst>
              <a:ext uri="{FF2B5EF4-FFF2-40B4-BE49-F238E27FC236}">
                <a16:creationId xmlns:a16="http://schemas.microsoft.com/office/drawing/2014/main" id="{4EDE9C61-0BB4-5E45-8D41-65F234AAB03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DA9270-2E1C-FC4C-BB34-4C1C01D4193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C520D7B-3F06-B84B-8F9D-3436C2EAD13E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4159938-0536-9347-BAB6-591B292C7294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4E86F79-4642-5148-8A02-BB63B226FEFD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D0E2C1F-0123-C647-BD5C-7D40A40F1266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9C91D3E-A1BD-0549-A00E-545905C8F078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36B93EA-C1A9-D046-B027-4D220976FA60}"/>
              </a:ext>
            </a:extLst>
          </p:cNvPr>
          <p:cNvCxnSpPr>
            <a:cxnSpLocks/>
            <a:stCxn id="47" idx="4"/>
            <a:endCxn id="81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11999A80-6444-6049-BFAD-F86AC7D09344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D63BAD3D-F2A3-FE46-8075-195F618CAF05}"/>
              </a:ext>
            </a:extLst>
          </p:cNvPr>
          <p:cNvCxnSpPr>
            <a:cxnSpLocks/>
            <a:stCxn id="49" idx="0"/>
            <a:endCxn id="83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0C07D534-7052-3148-83FE-20A957FDCF14}"/>
              </a:ext>
            </a:extLst>
          </p:cNvPr>
          <p:cNvCxnSpPr>
            <a:cxnSpLocks/>
            <a:stCxn id="83" idx="4"/>
            <a:endCxn id="84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FE644438-216A-2844-B470-80CA2631BB92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CD8D361-A118-7541-87DC-B2369D4DF852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958291A-C342-D04B-83B3-9EEEB327C70D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BEA597E-3EC2-6546-84CE-693126E559B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94210-AFBB-CE47-8AE0-1A595F056918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8845AB-8218-7D49-93C8-0319EF8393CC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90C46E-4994-1D4B-80A1-F5AE8A780AE8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309C92-431E-C74B-8EE6-9D361BC2D9A8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F3EC4E7-CD5C-6B4A-B758-AACA8EC698E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CAD728C2-712F-1345-ADB0-A601878A603A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6CB3B73-CA1C-214A-A577-5122ECCA59EC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06BEBE8-AEF0-6A49-B021-8604F9DCBCC1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3BC3ED-C5E8-5340-8AB8-CFBA67BECBF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7C2C93A-484B-174F-9CE6-CD90FBD0B696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1114B7-465A-1148-BE57-0053B036FABF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13CDE9B-4CAC-CD4A-957C-7B929B47FD43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36D29E2-3B36-514E-995F-1CA1264729AC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97F5103-6AEE-7240-A649-542F7168B36F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9B31AF-8019-2C49-AB3A-09B1F96129AD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6063464-E7BB-4047-82A7-A0E3AB9A3B30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4AD42F-2E70-994E-8391-34689818886B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4FE0976-EEE2-1A49-B82E-D85B8CD5ED17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AB47198-D87C-2447-8BF9-A07B2C1CC98D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03538D3-A153-914C-A9B3-F09733C64F44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F9203E-E924-FA43-8032-E0B85E1E42B2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C36650A-CCA3-A846-AE86-46E94CFF1D1B}"/>
              </a:ext>
            </a:extLst>
          </p:cNvPr>
          <p:cNvCxnSpPr>
            <a:stCxn id="97" idx="6"/>
            <a:endCxn id="99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4C06424-1391-504B-AFAE-7B32B19CD079}"/>
              </a:ext>
            </a:extLst>
          </p:cNvPr>
          <p:cNvCxnSpPr>
            <a:stCxn id="99" idx="6"/>
            <a:endCxn id="103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900183-C54D-DC40-8C41-2D3C92171956}"/>
              </a:ext>
            </a:extLst>
          </p:cNvPr>
          <p:cNvCxnSpPr>
            <a:stCxn id="103" idx="6"/>
            <a:endCxn id="105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62FAC0A-68B8-E144-8227-303E1FB46DFA}"/>
              </a:ext>
            </a:extLst>
          </p:cNvPr>
          <p:cNvCxnSpPr>
            <a:stCxn id="105" idx="6"/>
            <a:endCxn id="98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DB386A87-00E4-3941-8CCF-097610F3C752}"/>
              </a:ext>
            </a:extLst>
          </p:cNvPr>
          <p:cNvCxnSpPr>
            <a:stCxn id="98" idx="6"/>
            <a:endCxn id="100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D4E30BF-48CF-3B4A-93E1-B42F017152FB}"/>
              </a:ext>
            </a:extLst>
          </p:cNvPr>
          <p:cNvCxnSpPr>
            <a:stCxn id="100" idx="6"/>
            <a:endCxn id="104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037091A-AE1B-434C-BD4A-D4A690C15AE2}"/>
              </a:ext>
            </a:extLst>
          </p:cNvPr>
          <p:cNvCxnSpPr>
            <a:stCxn id="104" idx="6"/>
            <a:endCxn id="106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Frame 161">
            <a:extLst>
              <a:ext uri="{FF2B5EF4-FFF2-40B4-BE49-F238E27FC236}">
                <a16:creationId xmlns:a16="http://schemas.microsoft.com/office/drawing/2014/main" id="{243A6D9F-707D-1D47-82E4-00A5B222467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30DBA6D-C2A3-564B-A161-DC2EB7170C5B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91AF8FA-59A3-E542-BD32-BD41B5CD5DD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8769E85-D74D-9B49-99EA-670331B6D53C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554D99E-5B4F-384F-A217-1CCEFC85C0C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36792E-7ACC-6349-A4C1-3393469EE4C0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C3FAC40-83C5-BE4C-8377-180ECC89D092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F1162013-779A-3E43-8671-B5BCBDE26EF8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2265988-0616-9647-A11C-F72BA9461DF0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Frame 178">
            <a:extLst>
              <a:ext uri="{FF2B5EF4-FFF2-40B4-BE49-F238E27FC236}">
                <a16:creationId xmlns:a16="http://schemas.microsoft.com/office/drawing/2014/main" id="{5A323CB4-600C-D346-8FE8-76C0D83CE35B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518619F5-7B0F-1C4A-9F00-B547835DACA7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CA4DF327-9EF0-704F-8F41-5E2941741898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5DF3E80-BFA2-C140-A92C-E9D7DB3E49B3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3192152-4E12-334B-8400-F471C7D1CF3B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E4A86CF5-DCAB-414F-8348-0CB5B1717719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117758B7-BDC1-2442-AB39-35FFC72DC646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571F96E-5AF5-CF4E-858B-890E89CDD37C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686A889-2ECA-3D44-9056-AF18456A1930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4F44A7D-B8FE-944C-8542-B74D2871D985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302027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E4B1B-A66F-7E46-99B6-6412B9546200}"/>
              </a:ext>
            </a:extLst>
          </p:cNvPr>
          <p:cNvCxnSpPr/>
          <p:nvPr/>
        </p:nvCxnSpPr>
        <p:spPr>
          <a:xfrm>
            <a:off x="5991433" y="1340768"/>
            <a:ext cx="0" cy="46805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AD0D6BB-4D09-2340-83E3-2B5EC4024CB5}"/>
              </a:ext>
            </a:extLst>
          </p:cNvPr>
          <p:cNvSpPr txBox="1"/>
          <p:nvPr/>
        </p:nvSpPr>
        <p:spPr>
          <a:xfrm>
            <a:off x="6518744" y="5396747"/>
            <a:ext cx="524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After each communication the data should be in row-major or column-major order.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35414-C291-8143-A8F8-6485658DF1C7}"/>
              </a:ext>
            </a:extLst>
          </p:cNvPr>
          <p:cNvSpPr txBox="1"/>
          <p:nvPr/>
        </p:nvSpPr>
        <p:spPr>
          <a:xfrm>
            <a:off x="6516368" y="1861653"/>
            <a:ext cx="454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to choose the layout in the base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0FA2D-2CD2-8645-9709-052EFDCA555C}"/>
              </a:ext>
            </a:extLst>
          </p:cNvPr>
          <p:cNvSpPr txBox="1"/>
          <p:nvPr/>
        </p:nvSpPr>
        <p:spPr>
          <a:xfrm>
            <a:off x="7750962" y="249728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D6A55-5D46-174F-851F-AEC890B7AA9A}"/>
              </a:ext>
            </a:extLst>
          </p:cNvPr>
          <p:cNvSpPr txBox="1"/>
          <p:nvPr/>
        </p:nvSpPr>
        <p:spPr>
          <a:xfrm>
            <a:off x="6479841" y="3181555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all the communication is performed</a:t>
            </a:r>
          </a:p>
          <a:p>
            <a:r>
              <a:rPr lang="en-US" dirty="0"/>
              <a:t>all the matrices must be row/column-major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8A1931-F6F4-1142-82E2-34991F939D08}"/>
              </a:ext>
            </a:extLst>
          </p:cNvPr>
          <p:cNvSpPr/>
          <p:nvPr/>
        </p:nvSpPr>
        <p:spPr>
          <a:xfrm>
            <a:off x="6888088" y="4404887"/>
            <a:ext cx="576064" cy="29324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254E0-3A85-7248-91A3-3BB1F01FBFD2}"/>
              </a:ext>
            </a:extLst>
          </p:cNvPr>
          <p:cNvSpPr txBox="1"/>
          <p:nvPr/>
        </p:nvSpPr>
        <p:spPr>
          <a:xfrm>
            <a:off x="7642215" y="4089846"/>
            <a:ext cx="309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different base-case layout that requires less data reshuffling?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D8A9AD-27C5-344B-9BEA-8DD508EA842F}"/>
              </a:ext>
            </a:extLst>
          </p:cNvPr>
          <p:cNvSpPr/>
          <p:nvPr/>
        </p:nvSpPr>
        <p:spPr>
          <a:xfrm>
            <a:off x="623392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75104E-2B4D-9E46-B490-311E91F3D293}"/>
              </a:ext>
            </a:extLst>
          </p:cNvPr>
          <p:cNvCxnSpPr>
            <a:cxnSpLocks/>
          </p:cNvCxnSpPr>
          <p:nvPr/>
        </p:nvCxnSpPr>
        <p:spPr>
          <a:xfrm>
            <a:off x="1599601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D1D3161-A6BE-AE41-9986-718771572FF0}"/>
              </a:ext>
            </a:extLst>
          </p:cNvPr>
          <p:cNvCxnSpPr/>
          <p:nvPr/>
        </p:nvCxnSpPr>
        <p:spPr>
          <a:xfrm>
            <a:off x="623392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C17EAD0F-0ED2-254B-85E3-94B5C8506D60}"/>
              </a:ext>
            </a:extLst>
          </p:cNvPr>
          <p:cNvSpPr/>
          <p:nvPr/>
        </p:nvSpPr>
        <p:spPr>
          <a:xfrm>
            <a:off x="722107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18E5708-A984-714D-A174-08F23B641D4F}"/>
              </a:ext>
            </a:extLst>
          </p:cNvPr>
          <p:cNvSpPr/>
          <p:nvPr/>
        </p:nvSpPr>
        <p:spPr>
          <a:xfrm>
            <a:off x="1726154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F451178-2975-BA43-9B6A-12BFF9327EF4}"/>
              </a:ext>
            </a:extLst>
          </p:cNvPr>
          <p:cNvSpPr/>
          <p:nvPr/>
        </p:nvSpPr>
        <p:spPr>
          <a:xfrm>
            <a:off x="930209" y="338327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C4BF42B-1816-B449-9EA8-2B086BE574C6}"/>
              </a:ext>
            </a:extLst>
          </p:cNvPr>
          <p:cNvSpPr/>
          <p:nvPr/>
        </p:nvSpPr>
        <p:spPr>
          <a:xfrm>
            <a:off x="1970674" y="33831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CAC2FE08-0D58-1941-953C-EBE83BDFD17D}"/>
              </a:ext>
            </a:extLst>
          </p:cNvPr>
          <p:cNvCxnSpPr>
            <a:cxnSpLocks/>
            <a:stCxn id="109" idx="7"/>
            <a:endCxn id="110" idx="0"/>
          </p:cNvCxnSpPr>
          <p:nvPr/>
        </p:nvCxnSpPr>
        <p:spPr>
          <a:xfrm rot="5400000" flipH="1" flipV="1">
            <a:off x="1275119" y="2896813"/>
            <a:ext cx="13624" cy="973851"/>
          </a:xfrm>
          <a:prstGeom prst="curvedConnector3">
            <a:avLst>
              <a:gd name="adj1" fmla="val 177792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61C2FF66-43E7-0341-89F8-855B012B4686}"/>
              </a:ext>
            </a:extLst>
          </p:cNvPr>
          <p:cNvCxnSpPr>
            <a:cxnSpLocks/>
            <a:stCxn id="112" idx="4"/>
            <a:endCxn id="113" idx="4"/>
          </p:cNvCxnSpPr>
          <p:nvPr/>
        </p:nvCxnSpPr>
        <p:spPr>
          <a:xfrm rot="5400000" flipH="1" flipV="1">
            <a:off x="1493081" y="2956013"/>
            <a:ext cx="125" cy="1040465"/>
          </a:xfrm>
          <a:prstGeom prst="curvedConnector3">
            <a:avLst>
              <a:gd name="adj1" fmla="val -182880000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ame 115">
            <a:extLst>
              <a:ext uri="{FF2B5EF4-FFF2-40B4-BE49-F238E27FC236}">
                <a16:creationId xmlns:a16="http://schemas.microsoft.com/office/drawing/2014/main" id="{E0FEBEBD-45C8-284E-90CD-C4CD7D8332FB}"/>
              </a:ext>
            </a:extLst>
          </p:cNvPr>
          <p:cNvSpPr/>
          <p:nvPr/>
        </p:nvSpPr>
        <p:spPr>
          <a:xfrm>
            <a:off x="1830968" y="1735056"/>
            <a:ext cx="89799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9566A3-8380-6541-8DA3-6B8E74C75FC0}"/>
              </a:ext>
            </a:extLst>
          </p:cNvPr>
          <p:cNvSpPr txBox="1"/>
          <p:nvPr/>
        </p:nvSpPr>
        <p:spPr>
          <a:xfrm>
            <a:off x="335360" y="1700808"/>
            <a:ext cx="157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Processor 1: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63E552-8980-D943-ABD5-D9943CD3B136}"/>
              </a:ext>
            </a:extLst>
          </p:cNvPr>
          <p:cNvSpPr/>
          <p:nvPr/>
        </p:nvSpPr>
        <p:spPr>
          <a:xfrm>
            <a:off x="1946211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20462E5-FCE5-C647-96A4-86E820C8E364}"/>
              </a:ext>
            </a:extLst>
          </p:cNvPr>
          <p:cNvSpPr/>
          <p:nvPr/>
        </p:nvSpPr>
        <p:spPr>
          <a:xfrm>
            <a:off x="2142025" y="188802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ame 119">
            <a:extLst>
              <a:ext uri="{FF2B5EF4-FFF2-40B4-BE49-F238E27FC236}">
                <a16:creationId xmlns:a16="http://schemas.microsoft.com/office/drawing/2014/main" id="{7DFBE2B0-A551-3543-8B00-F90D8364D80F}"/>
              </a:ext>
            </a:extLst>
          </p:cNvPr>
          <p:cNvSpPr/>
          <p:nvPr/>
        </p:nvSpPr>
        <p:spPr>
          <a:xfrm>
            <a:off x="1835803" y="2455136"/>
            <a:ext cx="893160" cy="339936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E1FCD94-C662-6F48-967A-2651364A8B4C}"/>
              </a:ext>
            </a:extLst>
          </p:cNvPr>
          <p:cNvSpPr/>
          <p:nvPr/>
        </p:nvSpPr>
        <p:spPr>
          <a:xfrm>
            <a:off x="1946211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A854A8C-ADCB-E040-B9B0-95130B68D8AF}"/>
              </a:ext>
            </a:extLst>
          </p:cNvPr>
          <p:cNvSpPr/>
          <p:nvPr/>
        </p:nvSpPr>
        <p:spPr>
          <a:xfrm>
            <a:off x="2142025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5B15341-8AA2-1645-AE2B-437AE40087FA}"/>
              </a:ext>
            </a:extLst>
          </p:cNvPr>
          <p:cNvSpPr/>
          <p:nvPr/>
        </p:nvSpPr>
        <p:spPr>
          <a:xfrm>
            <a:off x="1169211" y="3378069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F6B5CE4-C3A2-BC4A-B856-FD8B46FA236B}"/>
              </a:ext>
            </a:extLst>
          </p:cNvPr>
          <p:cNvSpPr/>
          <p:nvPr/>
        </p:nvSpPr>
        <p:spPr>
          <a:xfrm>
            <a:off x="2176514" y="338565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080E4DC-9A20-184D-8F2B-EB6D9B272634}"/>
              </a:ext>
            </a:extLst>
          </p:cNvPr>
          <p:cNvSpPr/>
          <p:nvPr/>
        </p:nvSpPr>
        <p:spPr>
          <a:xfrm>
            <a:off x="1388749" y="338691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E1270E9-3681-714D-A2D5-B8C8BA6D4094}"/>
              </a:ext>
            </a:extLst>
          </p:cNvPr>
          <p:cNvSpPr/>
          <p:nvPr/>
        </p:nvSpPr>
        <p:spPr>
          <a:xfrm>
            <a:off x="2425684" y="3384399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E827F079-3B2B-924B-95D8-D6E762FBFABA}"/>
              </a:ext>
            </a:extLst>
          </p:cNvPr>
          <p:cNvCxnSpPr>
            <a:cxnSpLocks/>
            <a:stCxn id="110" idx="4"/>
            <a:endCxn id="123" idx="3"/>
          </p:cNvCxnSpPr>
          <p:nvPr/>
        </p:nvCxnSpPr>
        <p:spPr>
          <a:xfrm rot="5400000" flipH="1">
            <a:off x="1469047" y="3170149"/>
            <a:ext cx="12481" cy="587139"/>
          </a:xfrm>
          <a:prstGeom prst="curvedConnector3">
            <a:avLst>
              <a:gd name="adj1" fmla="val -153547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C9F4CE2B-9C1E-BA4B-A299-07435719E034}"/>
              </a:ext>
            </a:extLst>
          </p:cNvPr>
          <p:cNvCxnSpPr>
            <a:cxnSpLocks/>
            <a:stCxn id="123" idx="0"/>
            <a:endCxn id="124" idx="0"/>
          </p:cNvCxnSpPr>
          <p:nvPr/>
        </p:nvCxnSpPr>
        <p:spPr>
          <a:xfrm rot="16200000" flipH="1">
            <a:off x="1711771" y="2878211"/>
            <a:ext cx="7587" cy="1007303"/>
          </a:xfrm>
          <a:prstGeom prst="curvedConnector3">
            <a:avLst>
              <a:gd name="adj1" fmla="val -3013049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0E1C99C8-6B01-154E-84FA-E4BCBA032A01}"/>
              </a:ext>
            </a:extLst>
          </p:cNvPr>
          <p:cNvCxnSpPr>
            <a:cxnSpLocks/>
            <a:stCxn id="113" idx="0"/>
            <a:endCxn id="125" idx="0"/>
          </p:cNvCxnSpPr>
          <p:nvPr/>
        </p:nvCxnSpPr>
        <p:spPr>
          <a:xfrm rot="16200000" flipH="1" flipV="1">
            <a:off x="1720533" y="3094069"/>
            <a:ext cx="3763" cy="581925"/>
          </a:xfrm>
          <a:prstGeom prst="curvedConnector3">
            <a:avLst>
              <a:gd name="adj1" fmla="val -269997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9586DDE2-0E1A-5E4C-92EE-52FA786EBE3B}"/>
              </a:ext>
            </a:extLst>
          </p:cNvPr>
          <p:cNvCxnSpPr>
            <a:cxnSpLocks/>
            <a:stCxn id="125" idx="4"/>
            <a:endCxn id="126" idx="4"/>
          </p:cNvCxnSpPr>
          <p:nvPr/>
        </p:nvCxnSpPr>
        <p:spPr>
          <a:xfrm rot="5400000" flipH="1" flipV="1">
            <a:off x="1948661" y="2960221"/>
            <a:ext cx="2515" cy="1036935"/>
          </a:xfrm>
          <a:prstGeom prst="curvedConnector3">
            <a:avLst>
              <a:gd name="adj1" fmla="val -9089463"/>
            </a:avLst>
          </a:prstGeom>
          <a:ln w="19050">
            <a:solidFill>
              <a:schemeClr val="bg1"/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702554D-43E7-A448-8953-6632E920D167}"/>
              </a:ext>
            </a:extLst>
          </p:cNvPr>
          <p:cNvSpPr/>
          <p:nvPr/>
        </p:nvSpPr>
        <p:spPr>
          <a:xfrm>
            <a:off x="2354072" y="189328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45C63D5-9B6E-8E42-B0DE-B8C1B7406FD3}"/>
              </a:ext>
            </a:extLst>
          </p:cNvPr>
          <p:cNvSpPr/>
          <p:nvPr/>
        </p:nvSpPr>
        <p:spPr>
          <a:xfrm>
            <a:off x="2523416" y="188780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4CDCE55-D89F-6540-AC23-0EDB02CA7ADE}"/>
              </a:ext>
            </a:extLst>
          </p:cNvPr>
          <p:cNvSpPr/>
          <p:nvPr/>
        </p:nvSpPr>
        <p:spPr>
          <a:xfrm>
            <a:off x="2337839" y="259206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3A84137-C7E1-904F-9135-D4C5D96EF74E}"/>
              </a:ext>
            </a:extLst>
          </p:cNvPr>
          <p:cNvSpPr/>
          <p:nvPr/>
        </p:nvSpPr>
        <p:spPr>
          <a:xfrm>
            <a:off x="2510554" y="2585193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1BE1562-78E5-4448-873E-44D95A34C2C1}"/>
              </a:ext>
            </a:extLst>
          </p:cNvPr>
          <p:cNvSpPr txBox="1"/>
          <p:nvPr/>
        </p:nvSpPr>
        <p:spPr>
          <a:xfrm>
            <a:off x="659709" y="5782632"/>
            <a:ext cx="43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each communication =&gt; reshuffle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074DB217-6012-C847-BB94-1775C4A8B248}"/>
              </a:ext>
            </a:extLst>
          </p:cNvPr>
          <p:cNvSpPr/>
          <p:nvPr/>
        </p:nvSpPr>
        <p:spPr>
          <a:xfrm>
            <a:off x="2830475" y="4215871"/>
            <a:ext cx="613737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6AA78D7-5CB8-7349-85A0-5C41C541466C}"/>
              </a:ext>
            </a:extLst>
          </p:cNvPr>
          <p:cNvSpPr/>
          <p:nvPr/>
        </p:nvSpPr>
        <p:spPr>
          <a:xfrm>
            <a:off x="3582611" y="3279767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77E6BDF-6EB5-F34A-AE41-D112CB40B217}"/>
              </a:ext>
            </a:extLst>
          </p:cNvPr>
          <p:cNvCxnSpPr>
            <a:cxnSpLocks/>
          </p:cNvCxnSpPr>
          <p:nvPr/>
        </p:nvCxnSpPr>
        <p:spPr>
          <a:xfrm>
            <a:off x="4558820" y="3284984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BC3302-B284-C24E-9280-E791FBEEDC85}"/>
              </a:ext>
            </a:extLst>
          </p:cNvPr>
          <p:cNvCxnSpPr/>
          <p:nvPr/>
        </p:nvCxnSpPr>
        <p:spPr>
          <a:xfrm>
            <a:off x="3582611" y="4384178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C256E2F8-C7CF-4A4B-9E7B-3ADB41826587}"/>
              </a:ext>
            </a:extLst>
          </p:cNvPr>
          <p:cNvSpPr/>
          <p:nvPr/>
        </p:nvSpPr>
        <p:spPr>
          <a:xfrm>
            <a:off x="3684481" y="339232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A2D9CA2-659A-1B40-957B-3041572DF650}"/>
              </a:ext>
            </a:extLst>
          </p:cNvPr>
          <p:cNvSpPr/>
          <p:nvPr/>
        </p:nvSpPr>
        <p:spPr>
          <a:xfrm>
            <a:off x="4685373" y="337692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9FAA0C7-1366-9143-89D8-D482897AEE55}"/>
              </a:ext>
            </a:extLst>
          </p:cNvPr>
          <p:cNvSpPr/>
          <p:nvPr/>
        </p:nvSpPr>
        <p:spPr>
          <a:xfrm>
            <a:off x="3919108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6B5ACC6-D19F-2943-93E2-C37BA057DEEF}"/>
              </a:ext>
            </a:extLst>
          </p:cNvPr>
          <p:cNvSpPr/>
          <p:nvPr/>
        </p:nvSpPr>
        <p:spPr>
          <a:xfrm>
            <a:off x="4939848" y="337692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82EF5FC-FE8C-C748-AC22-EA50523A0AEB}"/>
              </a:ext>
            </a:extLst>
          </p:cNvPr>
          <p:cNvSpPr/>
          <p:nvPr/>
        </p:nvSpPr>
        <p:spPr>
          <a:xfrm>
            <a:off x="4159330" y="339055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C72E72FD-686D-AD4C-AFA7-18BEF52AF824}"/>
              </a:ext>
            </a:extLst>
          </p:cNvPr>
          <p:cNvSpPr/>
          <p:nvPr/>
        </p:nvSpPr>
        <p:spPr>
          <a:xfrm>
            <a:off x="5166223" y="338327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4DDC23F-1B6D-BD43-993A-B5A6ABC578B6}"/>
              </a:ext>
            </a:extLst>
          </p:cNvPr>
          <p:cNvSpPr/>
          <p:nvPr/>
        </p:nvSpPr>
        <p:spPr>
          <a:xfrm>
            <a:off x="4398643" y="3390551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225777-2981-514F-91AD-42C6F92805A4}"/>
              </a:ext>
            </a:extLst>
          </p:cNvPr>
          <p:cNvSpPr/>
          <p:nvPr/>
        </p:nvSpPr>
        <p:spPr>
          <a:xfrm>
            <a:off x="5401971" y="3377925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673F2D1-7959-F046-B133-A71BFF6E2F39}"/>
              </a:ext>
            </a:extLst>
          </p:cNvPr>
          <p:cNvSpPr/>
          <p:nvPr/>
        </p:nvSpPr>
        <p:spPr>
          <a:xfrm>
            <a:off x="345649" y="2373836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Processor 2: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76CB3F9-70DC-B24F-A2A9-674F9094F47F}"/>
              </a:ext>
            </a:extLst>
          </p:cNvPr>
          <p:cNvCxnSpPr/>
          <p:nvPr/>
        </p:nvCxnSpPr>
        <p:spPr>
          <a:xfrm>
            <a:off x="1967541" y="2132856"/>
            <a:ext cx="0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39C0E5F-6F0A-3C44-A262-607205963358}"/>
              </a:ext>
            </a:extLst>
          </p:cNvPr>
          <p:cNvCxnSpPr/>
          <p:nvPr/>
        </p:nvCxnSpPr>
        <p:spPr>
          <a:xfrm flipV="1">
            <a:off x="2031617" y="2132856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A84A880-4E86-8C4B-B6B0-20AB1C7D13C1}"/>
              </a:ext>
            </a:extLst>
          </p:cNvPr>
          <p:cNvCxnSpPr/>
          <p:nvPr/>
        </p:nvCxnSpPr>
        <p:spPr>
          <a:xfrm>
            <a:off x="2175993" y="2129344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F84EE72-1AFA-A64A-8074-BC68FECF1DC4}"/>
              </a:ext>
            </a:extLst>
          </p:cNvPr>
          <p:cNvCxnSpPr/>
          <p:nvPr/>
        </p:nvCxnSpPr>
        <p:spPr>
          <a:xfrm flipV="1">
            <a:off x="2240068" y="213869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2FB98AA-A0C9-FE4F-AA90-14F7ECA62B0B}"/>
              </a:ext>
            </a:extLst>
          </p:cNvPr>
          <p:cNvCxnSpPr/>
          <p:nvPr/>
        </p:nvCxnSpPr>
        <p:spPr>
          <a:xfrm>
            <a:off x="2401068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7CDDC38-5F53-B847-A87C-F2E31B3D3AF0}"/>
              </a:ext>
            </a:extLst>
          </p:cNvPr>
          <p:cNvCxnSpPr/>
          <p:nvPr/>
        </p:nvCxnSpPr>
        <p:spPr>
          <a:xfrm flipV="1">
            <a:off x="2437273" y="2145213"/>
            <a:ext cx="110408" cy="2409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6CD2580-9FF5-2F4B-9344-224664B8155B}"/>
              </a:ext>
            </a:extLst>
          </p:cNvPr>
          <p:cNvCxnSpPr/>
          <p:nvPr/>
        </p:nvCxnSpPr>
        <p:spPr>
          <a:xfrm>
            <a:off x="2575720" y="2138693"/>
            <a:ext cx="0" cy="2703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4ADC1C9-A61E-3E4A-894E-591FE94FF09D}"/>
              </a:ext>
            </a:extLst>
          </p:cNvPr>
          <p:cNvCxnSpPr>
            <a:stCxn id="150" idx="6"/>
            <a:endCxn id="152" idx="2"/>
          </p:cNvCxnSpPr>
          <p:nvPr/>
        </p:nvCxnSpPr>
        <p:spPr>
          <a:xfrm flipV="1">
            <a:off x="3769887" y="3437067"/>
            <a:ext cx="149221" cy="1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3488003-19AA-014A-9246-7FC4654C6E5B}"/>
              </a:ext>
            </a:extLst>
          </p:cNvPr>
          <p:cNvCxnSpPr>
            <a:stCxn id="152" idx="6"/>
            <a:endCxn id="154" idx="2"/>
          </p:cNvCxnSpPr>
          <p:nvPr/>
        </p:nvCxnSpPr>
        <p:spPr>
          <a:xfrm>
            <a:off x="4004514" y="3437067"/>
            <a:ext cx="1548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564DBB7-2568-4A47-8691-B9EC2CDE6FC2}"/>
              </a:ext>
            </a:extLst>
          </p:cNvPr>
          <p:cNvCxnSpPr>
            <a:stCxn id="154" idx="6"/>
            <a:endCxn id="158" idx="2"/>
          </p:cNvCxnSpPr>
          <p:nvPr/>
        </p:nvCxnSpPr>
        <p:spPr>
          <a:xfrm>
            <a:off x="4244736" y="3437067"/>
            <a:ext cx="15390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CDA61F3-CE72-5944-9619-AD8923C1C774}"/>
              </a:ext>
            </a:extLst>
          </p:cNvPr>
          <p:cNvCxnSpPr>
            <a:stCxn id="158" idx="6"/>
            <a:endCxn id="151" idx="2"/>
          </p:cNvCxnSpPr>
          <p:nvPr/>
        </p:nvCxnSpPr>
        <p:spPr>
          <a:xfrm flipV="1">
            <a:off x="4484049" y="3423442"/>
            <a:ext cx="201324" cy="13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5B53973-CC78-6848-BA62-D60D0A202AA9}"/>
              </a:ext>
            </a:extLst>
          </p:cNvPr>
          <p:cNvCxnSpPr>
            <a:stCxn id="151" idx="6"/>
            <a:endCxn id="153" idx="2"/>
          </p:cNvCxnSpPr>
          <p:nvPr/>
        </p:nvCxnSpPr>
        <p:spPr>
          <a:xfrm>
            <a:off x="4770779" y="3423442"/>
            <a:ext cx="16906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B42A3C1-E2E8-6642-B948-F08FF52B2B96}"/>
              </a:ext>
            </a:extLst>
          </p:cNvPr>
          <p:cNvCxnSpPr>
            <a:stCxn id="153" idx="6"/>
            <a:endCxn id="156" idx="2"/>
          </p:cNvCxnSpPr>
          <p:nvPr/>
        </p:nvCxnSpPr>
        <p:spPr>
          <a:xfrm>
            <a:off x="5025254" y="3423442"/>
            <a:ext cx="140969" cy="63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DFF7FB0-698D-CE45-97E4-86D0E2E84566}"/>
              </a:ext>
            </a:extLst>
          </p:cNvPr>
          <p:cNvCxnSpPr>
            <a:stCxn id="156" idx="6"/>
            <a:endCxn id="160" idx="2"/>
          </p:cNvCxnSpPr>
          <p:nvPr/>
        </p:nvCxnSpPr>
        <p:spPr>
          <a:xfrm flipV="1">
            <a:off x="5251629" y="3424441"/>
            <a:ext cx="150342" cy="53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ame 194">
            <a:extLst>
              <a:ext uri="{FF2B5EF4-FFF2-40B4-BE49-F238E27FC236}">
                <a16:creationId xmlns:a16="http://schemas.microsoft.com/office/drawing/2014/main" id="{C68C3281-6C56-9A4C-A9A3-18A09A9E4558}"/>
              </a:ext>
            </a:extLst>
          </p:cNvPr>
          <p:cNvSpPr/>
          <p:nvPr/>
        </p:nvSpPr>
        <p:spPr>
          <a:xfrm>
            <a:off x="3541821" y="1772816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37AA2A2-0392-144D-B7E1-E9413B50F519}"/>
              </a:ext>
            </a:extLst>
          </p:cNvPr>
          <p:cNvSpPr/>
          <p:nvPr/>
        </p:nvSpPr>
        <p:spPr>
          <a:xfrm>
            <a:off x="3657064" y="1925564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EE7219A6-1331-504F-9EEF-A53484C0AE0A}"/>
              </a:ext>
            </a:extLst>
          </p:cNvPr>
          <p:cNvSpPr/>
          <p:nvPr/>
        </p:nvSpPr>
        <p:spPr>
          <a:xfrm>
            <a:off x="5186988" y="192261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35CBFA9-5BC3-7045-A6AC-260C15778385}"/>
              </a:ext>
            </a:extLst>
          </p:cNvPr>
          <p:cNvSpPr/>
          <p:nvPr/>
        </p:nvSpPr>
        <p:spPr>
          <a:xfrm>
            <a:off x="3915096" y="193786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201E4D6-6171-7B4E-9DE7-851D83D55312}"/>
              </a:ext>
            </a:extLst>
          </p:cNvPr>
          <p:cNvSpPr/>
          <p:nvPr/>
        </p:nvSpPr>
        <p:spPr>
          <a:xfrm>
            <a:off x="5395502" y="1922618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F9DAFCEE-CDBD-B048-8C4E-F0F7372D67A9}"/>
              </a:ext>
            </a:extLst>
          </p:cNvPr>
          <p:cNvSpPr/>
          <p:nvPr/>
        </p:nvSpPr>
        <p:spPr>
          <a:xfrm>
            <a:off x="4190321" y="1934998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D73FCE6-2376-C54D-8CD2-A3C3182DE2AD}"/>
              </a:ext>
            </a:extLst>
          </p:cNvPr>
          <p:cNvSpPr/>
          <p:nvPr/>
        </p:nvSpPr>
        <p:spPr>
          <a:xfrm>
            <a:off x="4713408" y="1925801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D6576C0-DA4D-CD4B-9E81-046FD7CBA32F}"/>
              </a:ext>
            </a:extLst>
          </p:cNvPr>
          <p:cNvSpPr/>
          <p:nvPr/>
        </p:nvSpPr>
        <p:spPr>
          <a:xfrm>
            <a:off x="4938257" y="192437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B5505A1F-78D2-704C-B174-D4627A064525}"/>
              </a:ext>
            </a:extLst>
          </p:cNvPr>
          <p:cNvSpPr/>
          <p:nvPr/>
        </p:nvSpPr>
        <p:spPr>
          <a:xfrm>
            <a:off x="4455959" y="1928834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Frame 203">
            <a:extLst>
              <a:ext uri="{FF2B5EF4-FFF2-40B4-BE49-F238E27FC236}">
                <a16:creationId xmlns:a16="http://schemas.microsoft.com/office/drawing/2014/main" id="{5CAC613C-CCFC-7244-B340-4E16CF38D2DE}"/>
              </a:ext>
            </a:extLst>
          </p:cNvPr>
          <p:cNvSpPr/>
          <p:nvPr/>
        </p:nvSpPr>
        <p:spPr>
          <a:xfrm>
            <a:off x="3542059" y="2420888"/>
            <a:ext cx="2049885" cy="360040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069F431A-6208-7D4F-9969-257B0431FDA2}"/>
              </a:ext>
            </a:extLst>
          </p:cNvPr>
          <p:cNvSpPr/>
          <p:nvPr/>
        </p:nvSpPr>
        <p:spPr>
          <a:xfrm>
            <a:off x="3657302" y="2573636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628A773-920C-D440-B12C-CDD9E2AB06D1}"/>
              </a:ext>
            </a:extLst>
          </p:cNvPr>
          <p:cNvSpPr/>
          <p:nvPr/>
        </p:nvSpPr>
        <p:spPr>
          <a:xfrm>
            <a:off x="5187226" y="257069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CB9E1875-1282-944B-BC3A-7825DC340559}"/>
              </a:ext>
            </a:extLst>
          </p:cNvPr>
          <p:cNvSpPr/>
          <p:nvPr/>
        </p:nvSpPr>
        <p:spPr>
          <a:xfrm>
            <a:off x="3915334" y="258594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CE8EC40-3A9A-2E4A-A0AA-8390098EE743}"/>
              </a:ext>
            </a:extLst>
          </p:cNvPr>
          <p:cNvSpPr/>
          <p:nvPr/>
        </p:nvSpPr>
        <p:spPr>
          <a:xfrm>
            <a:off x="5395740" y="2570690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39646A1-51F7-6742-81FE-8C065F82101D}"/>
              </a:ext>
            </a:extLst>
          </p:cNvPr>
          <p:cNvSpPr/>
          <p:nvPr/>
        </p:nvSpPr>
        <p:spPr>
          <a:xfrm>
            <a:off x="4190559" y="2583070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D20FC21D-4036-054A-BEE9-8EF19D794274}"/>
              </a:ext>
            </a:extLst>
          </p:cNvPr>
          <p:cNvSpPr/>
          <p:nvPr/>
        </p:nvSpPr>
        <p:spPr>
          <a:xfrm>
            <a:off x="4713646" y="2573873"/>
            <a:ext cx="85406" cy="93032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E3919CD-FBC9-704E-9AD4-5F143F1CFA41}"/>
              </a:ext>
            </a:extLst>
          </p:cNvPr>
          <p:cNvSpPr/>
          <p:nvPr/>
        </p:nvSpPr>
        <p:spPr>
          <a:xfrm>
            <a:off x="4938495" y="257244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FFA60307-145E-F64D-8486-D34DD604B943}"/>
              </a:ext>
            </a:extLst>
          </p:cNvPr>
          <p:cNvSpPr/>
          <p:nvPr/>
        </p:nvSpPr>
        <p:spPr>
          <a:xfrm>
            <a:off x="4456197" y="2576906"/>
            <a:ext cx="85406" cy="93032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51726AC-CAAD-4744-8B12-5F881F91CC18}"/>
              </a:ext>
            </a:extLst>
          </p:cNvPr>
          <p:cNvSpPr txBox="1"/>
          <p:nvPr/>
        </p:nvSpPr>
        <p:spPr>
          <a:xfrm>
            <a:off x="335360" y="1190949"/>
            <a:ext cx="555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implementation: </a:t>
            </a:r>
            <a:r>
              <a:rPr lang="en-US" dirty="0"/>
              <a:t>cyclic layout in base case</a:t>
            </a:r>
          </a:p>
        </p:txBody>
      </p:sp>
    </p:spTree>
    <p:extLst>
      <p:ext uri="{BB962C8B-B14F-4D97-AF65-F5344CB8AC3E}">
        <p14:creationId xmlns:p14="http://schemas.microsoft.com/office/powerpoint/2010/main" val="176184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CARMA before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/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Powers of 2: </a:t>
                </a:r>
                <a:r>
                  <a:rPr lang="en-US" dirty="0"/>
                  <a:t>(m, n, k, P) are all powers of 2, divisions always by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Layout:</a:t>
                </a:r>
                <a:r>
                  <a:rPr lang="en-US" dirty="0"/>
                  <a:t> Initial/Final data layouts known only in special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Data Reshuffling: </a:t>
                </a:r>
                <a:r>
                  <a:rPr lang="en-US" dirty="0"/>
                  <a:t>all elements have to be reshuffled locally after each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K-split: </a:t>
                </a:r>
                <a:r>
                  <a:rPr lang="en-US" dirty="0"/>
                  <a:t>Reduction when dividing by k not performed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wrong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Blocking:</a:t>
                </a:r>
                <a:r>
                  <a:rPr lang="en-US" dirty="0"/>
                  <a:t> Every communication blocks all ranks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Limited division strategy: </a:t>
                </a:r>
                <a:r>
                  <a:rPr lang="en-US" dirty="0"/>
                  <a:t>all </a:t>
                </a:r>
                <a:r>
                  <a:rPr lang="en-US" dirty="0" err="1"/>
                  <a:t>Seqential</a:t>
                </a:r>
                <a:r>
                  <a:rPr lang="en-US" dirty="0"/>
                  <a:t> steps have to be before all Parallel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Many bugs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A285D-8B49-9747-9AD6-D820B739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2" y="1484784"/>
                <a:ext cx="10027054" cy="4247317"/>
              </a:xfrm>
              <a:prstGeom prst="rect">
                <a:avLst/>
              </a:prstGeom>
              <a:blipFill>
                <a:blip r:embed="rId2"/>
                <a:stretch>
                  <a:fillRect l="-379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8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29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26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5905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492AA4F8-C342-FD42-AED8-54675268E624}"/>
              </a:ext>
            </a:extLst>
          </p:cNvPr>
          <p:cNvSpPr/>
          <p:nvPr/>
        </p:nvSpPr>
        <p:spPr>
          <a:xfrm>
            <a:off x="1055440" y="1340995"/>
            <a:ext cx="3528392" cy="575837"/>
          </a:xfrm>
          <a:prstGeom prst="frame">
            <a:avLst>
              <a:gd name="adj1" fmla="val 95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2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85985-D5BD-EB49-B6D1-80B4B2B48425}"/>
              </a:ext>
            </a:extLst>
          </p:cNvPr>
          <p:cNvSpPr/>
          <p:nvPr/>
        </p:nvSpPr>
        <p:spPr>
          <a:xfrm>
            <a:off x="159034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/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445CB4-06B8-2340-8F46-B2B79FECE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1916832"/>
                <a:ext cx="2016224" cy="492443"/>
              </a:xfrm>
              <a:prstGeom prst="rect">
                <a:avLst/>
              </a:prstGeom>
              <a:blipFill>
                <a:blip r:embed="rId2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8F3494-7E9F-A045-8833-0A59A13C21BF}"/>
              </a:ext>
            </a:extLst>
          </p:cNvPr>
          <p:cNvCxnSpPr>
            <a:cxnSpLocks/>
          </p:cNvCxnSpPr>
          <p:nvPr/>
        </p:nvCxnSpPr>
        <p:spPr>
          <a:xfrm flipH="1">
            <a:off x="2459596" y="2552343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BE0540-618B-EF44-85E2-CBA1D555806D}"/>
              </a:ext>
            </a:extLst>
          </p:cNvPr>
          <p:cNvCxnSpPr>
            <a:cxnSpLocks/>
          </p:cNvCxnSpPr>
          <p:nvPr/>
        </p:nvCxnSpPr>
        <p:spPr>
          <a:xfrm>
            <a:off x="3695733" y="2552343"/>
            <a:ext cx="624130" cy="5760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/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8BD390-9B15-6B46-AB1B-0B0FEB4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05" y="3128407"/>
                <a:ext cx="2808191" cy="492443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/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7D6F7D-9255-C245-BDEB-7DCFCFAB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128407"/>
                <a:ext cx="2664296" cy="492443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F13A6E-B599-F649-89B0-76B62749FA75}"/>
              </a:ext>
            </a:extLst>
          </p:cNvPr>
          <p:cNvCxnSpPr>
            <a:stCxn id="16" idx="1"/>
            <a:endCxn id="16" idx="3"/>
          </p:cNvCxnSpPr>
          <p:nvPr/>
        </p:nvCxnSpPr>
        <p:spPr>
          <a:xfrm>
            <a:off x="1590343" y="5277874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/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55FBA6-975F-1C43-9E7E-9F5705CEF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468713"/>
                <a:ext cx="910121" cy="492443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/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65F704-CD46-864E-980B-529C6A5F6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84" y="5551589"/>
                <a:ext cx="910121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/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146F846-3BCE-384B-B58F-EBCD0A3A9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17" y="3646029"/>
                <a:ext cx="47410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005765A9-68BA-5A4A-A6CF-F24898989389}"/>
              </a:ext>
            </a:extLst>
          </p:cNvPr>
          <p:cNvSpPr/>
          <p:nvPr/>
        </p:nvSpPr>
        <p:spPr>
          <a:xfrm>
            <a:off x="3647864" y="4784035"/>
            <a:ext cx="690906" cy="1073426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73A8DC-A6BE-E042-B5DD-C27ECB3A02D7}"/>
              </a:ext>
            </a:extLst>
          </p:cNvPr>
          <p:cNvSpPr txBox="1"/>
          <p:nvPr/>
        </p:nvSpPr>
        <p:spPr>
          <a:xfrm>
            <a:off x="4472398" y="4535438"/>
            <a:ext cx="1776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symmetric:</a:t>
            </a:r>
            <a:endParaRPr lang="en-US" dirty="0"/>
          </a:p>
          <a:p>
            <a:r>
              <a:rPr lang="en-US" dirty="0"/>
              <a:t>no need to differentiate between the </a:t>
            </a:r>
            <a:r>
              <a:rPr lang="en-US" dirty="0" err="1"/>
              <a:t>subproblems</a:t>
            </a:r>
            <a:endParaRPr lang="en-US" dirty="0"/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A351BC-C5C8-9A41-8925-8C97EB79C681}"/>
              </a:ext>
            </a:extLst>
          </p:cNvPr>
          <p:cNvSpPr/>
          <p:nvPr/>
        </p:nvSpPr>
        <p:spPr>
          <a:xfrm>
            <a:off x="7350983" y="4233758"/>
            <a:ext cx="2040227" cy="20882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/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8FBE8C-0773-CA4B-B665-597A7296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5" y="1916832"/>
                <a:ext cx="4260352" cy="492443"/>
              </a:xfrm>
              <a:prstGeom prst="rect">
                <a:avLst/>
              </a:prstGeom>
              <a:blipFill>
                <a:blip r:embed="rId8"/>
                <a:stretch>
                  <a:fillRect l="-119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034DC0-D3BA-1744-B548-81A6585A9F9A}"/>
              </a:ext>
            </a:extLst>
          </p:cNvPr>
          <p:cNvCxnSpPr>
            <a:cxnSpLocks/>
          </p:cNvCxnSpPr>
          <p:nvPr/>
        </p:nvCxnSpPr>
        <p:spPr>
          <a:xfrm flipH="1">
            <a:off x="7562088" y="2565432"/>
            <a:ext cx="612069" cy="5140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967EB0-E51F-684D-B66F-FFFD0FCB6B33}"/>
              </a:ext>
            </a:extLst>
          </p:cNvPr>
          <p:cNvCxnSpPr>
            <a:cxnSpLocks/>
          </p:cNvCxnSpPr>
          <p:nvPr/>
        </p:nvCxnSpPr>
        <p:spPr>
          <a:xfrm>
            <a:off x="7359560" y="4790619"/>
            <a:ext cx="2040227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/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0721DD-AC2E-A54D-876F-ED6F5E80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811" y="4018314"/>
                <a:ext cx="624273" cy="430887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/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ADD3A2-00CA-564A-AA83-6D4F92234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38" y="3667594"/>
                <a:ext cx="61561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>
            <a:extLst>
              <a:ext uri="{FF2B5EF4-FFF2-40B4-BE49-F238E27FC236}">
                <a16:creationId xmlns:a16="http://schemas.microsoft.com/office/drawing/2014/main" id="{5FFC17D3-F949-D648-AB29-0AE9121ACBBD}"/>
              </a:ext>
            </a:extLst>
          </p:cNvPr>
          <p:cNvSpPr/>
          <p:nvPr/>
        </p:nvSpPr>
        <p:spPr>
          <a:xfrm>
            <a:off x="9422835" y="4479270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A99E0F-6C32-784D-B46F-477ADFB86E8F}"/>
              </a:ext>
            </a:extLst>
          </p:cNvPr>
          <p:cNvSpPr txBox="1"/>
          <p:nvPr/>
        </p:nvSpPr>
        <p:spPr>
          <a:xfrm>
            <a:off x="9969008" y="4468713"/>
            <a:ext cx="2007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non-symmetric:</a:t>
            </a:r>
            <a:endParaRPr lang="en-US" dirty="0"/>
          </a:p>
          <a:p>
            <a:r>
              <a:rPr lang="en-US" dirty="0"/>
              <a:t>exact intervals (rather than just lengths) break the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/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310DC9-1A18-9041-ACF8-81C7EACC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19" y="3140490"/>
                <a:ext cx="4260352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FB0309-5826-B544-BA23-A4D479343319}"/>
              </a:ext>
            </a:extLst>
          </p:cNvPr>
          <p:cNvCxnSpPr>
            <a:cxnSpLocks/>
          </p:cNvCxnSpPr>
          <p:nvPr/>
        </p:nvCxnSpPr>
        <p:spPr>
          <a:xfrm>
            <a:off x="10427259" y="2559964"/>
            <a:ext cx="693877" cy="5064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0A1077-E09F-564A-B335-D5425AC6A630}"/>
              </a:ext>
            </a:extLst>
          </p:cNvPr>
          <p:cNvSpPr txBox="1"/>
          <p:nvPr/>
        </p:nvSpPr>
        <p:spPr>
          <a:xfrm>
            <a:off x="9627913" y="2961668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9F98B6-5898-0E45-8C7B-D68ABA45A3E6}"/>
              </a:ext>
            </a:extLst>
          </p:cNvPr>
          <p:cNvSpPr txBox="1"/>
          <p:nvPr/>
        </p:nvSpPr>
        <p:spPr>
          <a:xfrm>
            <a:off x="8794050" y="2438361"/>
            <a:ext cx="1013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/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05B286-67F7-EF4F-821E-FE6AC8606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541" y="4535438"/>
                <a:ext cx="630814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AA4D31-B8FB-844E-920C-4B6C2B62D0F0}"/>
              </a:ext>
            </a:extLst>
          </p:cNvPr>
          <p:cNvCxnSpPr>
            <a:cxnSpLocks/>
          </p:cNvCxnSpPr>
          <p:nvPr/>
        </p:nvCxnSpPr>
        <p:spPr>
          <a:xfrm>
            <a:off x="7333825" y="5157192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/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857175A-8C87-A24B-8F29-438F5BEA4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73" y="4933101"/>
                <a:ext cx="664476" cy="430887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/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6BCBC3D-9BD0-9F47-8FA7-60D033625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180" y="3667594"/>
                <a:ext cx="62331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EB83F1-6801-CE44-86D2-D613454C0FB1}"/>
              </a:ext>
            </a:extLst>
          </p:cNvPr>
          <p:cNvCxnSpPr>
            <a:cxnSpLocks/>
          </p:cNvCxnSpPr>
          <p:nvPr/>
        </p:nvCxnSpPr>
        <p:spPr>
          <a:xfrm>
            <a:off x="7350983" y="5661248"/>
            <a:ext cx="2057385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1F6DA-8FF4-644C-B749-DDBC09AA29E7}"/>
              </a:ext>
            </a:extLst>
          </p:cNvPr>
          <p:cNvSpPr txBox="1"/>
          <p:nvPr/>
        </p:nvSpPr>
        <p:spPr>
          <a:xfrm>
            <a:off x="8226384" y="5757301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/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5C9E61-8B9E-094E-81A8-7EF4439F7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446385"/>
                <a:ext cx="73821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Freeform 71">
            <a:extLst>
              <a:ext uri="{FF2B5EF4-FFF2-40B4-BE49-F238E27FC236}">
                <a16:creationId xmlns:a16="http://schemas.microsoft.com/office/drawing/2014/main" id="{816541B9-87C0-F44A-8F86-DB5AADC1ED44}"/>
              </a:ext>
            </a:extLst>
          </p:cNvPr>
          <p:cNvSpPr/>
          <p:nvPr/>
        </p:nvSpPr>
        <p:spPr>
          <a:xfrm>
            <a:off x="9408368" y="5023393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2143AD5C-50FF-7346-8665-1B112E7AA5B6}"/>
              </a:ext>
            </a:extLst>
          </p:cNvPr>
          <p:cNvSpPr/>
          <p:nvPr/>
        </p:nvSpPr>
        <p:spPr>
          <a:xfrm>
            <a:off x="9408368" y="5517232"/>
            <a:ext cx="398862" cy="493839"/>
          </a:xfrm>
          <a:custGeom>
            <a:avLst/>
            <a:gdLst>
              <a:gd name="connsiteX0" fmla="*/ 0 w 980668"/>
              <a:gd name="connsiteY0" fmla="*/ 1073426 h 1073426"/>
              <a:gd name="connsiteX1" fmla="*/ 980661 w 980668"/>
              <a:gd name="connsiteY1" fmla="*/ 556591 h 1073426"/>
              <a:gd name="connsiteX2" fmla="*/ 13252 w 980668"/>
              <a:gd name="connsiteY2" fmla="*/ 0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668" h="1073426">
                <a:moveTo>
                  <a:pt x="0" y="1073426"/>
                </a:moveTo>
                <a:cubicBezTo>
                  <a:pt x="489226" y="904460"/>
                  <a:pt x="978452" y="735495"/>
                  <a:pt x="980661" y="556591"/>
                </a:cubicBezTo>
                <a:cubicBezTo>
                  <a:pt x="982870" y="377687"/>
                  <a:pt x="498061" y="188843"/>
                  <a:pt x="13252" y="0"/>
                </a:cubicBezTo>
              </a:path>
            </a:pathLst>
          </a:custGeom>
          <a:ln w="38100">
            <a:headEnd type="triangle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8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75CF4-10EA-2545-9010-B2A69420A7BE}"/>
              </a:ext>
            </a:extLst>
          </p:cNvPr>
          <p:cNvCxnSpPr>
            <a:cxnSpLocks/>
          </p:cNvCxnSpPr>
          <p:nvPr/>
        </p:nvCxnSpPr>
        <p:spPr>
          <a:xfrm>
            <a:off x="2399589" y="5980482"/>
            <a:ext cx="2976331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996174-9852-0343-95FF-AA039F50802A}"/>
              </a:ext>
            </a:extLst>
          </p:cNvPr>
          <p:cNvCxnSpPr>
            <a:cxnSpLocks/>
          </p:cNvCxnSpPr>
          <p:nvPr/>
        </p:nvCxnSpPr>
        <p:spPr>
          <a:xfrm flipH="1">
            <a:off x="7844027" y="184019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A28FE1D-B4C9-4541-829F-982A4DD2282D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32</a:t>
            </a:fld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4DAF-7EEE-B747-A9ED-CA44DEFFD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" t="2292" r="1197" b="-332"/>
          <a:stretch/>
        </p:blipFill>
        <p:spPr>
          <a:xfrm>
            <a:off x="78652" y="1772816"/>
            <a:ext cx="7671165" cy="3920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980F9-8534-E64E-B31B-18C5A94F9E54}"/>
              </a:ext>
            </a:extLst>
          </p:cNvPr>
          <p:cNvSpPr txBox="1"/>
          <p:nvPr/>
        </p:nvSpPr>
        <p:spPr>
          <a:xfrm>
            <a:off x="4100193" y="5626539"/>
            <a:ext cx="2433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ranks communicate </a:t>
            </a:r>
          </a:p>
          <a:p>
            <a:r>
              <a:rPr lang="en-US" sz="2000" dirty="0"/>
              <a:t>in groups of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0200A8-2C51-E845-89B4-71E7A1BF5FA8}"/>
              </a:ext>
            </a:extLst>
          </p:cNvPr>
          <p:cNvSpPr txBox="1"/>
          <p:nvPr/>
        </p:nvSpPr>
        <p:spPr>
          <a:xfrm>
            <a:off x="0" y="5687216"/>
            <a:ext cx="382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division always by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FF553CF-C252-744C-9704-70AC20F7469C}"/>
              </a:ext>
            </a:extLst>
          </p:cNvPr>
          <p:cNvSpPr/>
          <p:nvPr/>
        </p:nvSpPr>
        <p:spPr>
          <a:xfrm>
            <a:off x="3287688" y="5727286"/>
            <a:ext cx="653608" cy="3600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3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4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/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division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AE7CD9-BCA5-6A4A-8E4F-334CF737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028" y="5687216"/>
                <a:ext cx="2886321" cy="400110"/>
              </a:xfrm>
              <a:prstGeom prst="rect">
                <a:avLst/>
              </a:prstGeom>
              <a:blipFill>
                <a:blip r:embed="rId5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54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35574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35235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35235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17751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70215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8715788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8712396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8712396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8537558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2205550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</p:spTree>
    <p:extLst>
      <p:ext uri="{BB962C8B-B14F-4D97-AF65-F5344CB8AC3E}">
        <p14:creationId xmlns:p14="http://schemas.microsoft.com/office/powerpoint/2010/main" val="4162107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Generalizing for non-powers of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0A20-D5A3-A348-919C-09792E4B5586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Now</a:t>
            </a:r>
          </a:p>
        </p:txBody>
      </p:sp>
      <p:sp>
        <p:nvSpPr>
          <p:cNvPr id="41" name="Slide Number Placeholder 24">
            <a:extLst>
              <a:ext uri="{FF2B5EF4-FFF2-40B4-BE49-F238E27FC236}">
                <a16:creationId xmlns:a16="http://schemas.microsoft.com/office/drawing/2014/main" id="{B1C9D714-C546-EE44-A80F-2D16A168A3AD}"/>
              </a:ext>
            </a:extLst>
          </p:cNvPr>
          <p:cNvSpPr txBox="1">
            <a:spLocks/>
          </p:cNvSpPr>
          <p:nvPr/>
        </p:nvSpPr>
        <p:spPr>
          <a:xfrm>
            <a:off x="11856640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C859BB-BF0B-4BDC-BBD4-42B4A100F88B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02C309F-0D1A-8446-8DB7-72A024F1E72B}"/>
              </a:ext>
            </a:extLst>
          </p:cNvPr>
          <p:cNvSpPr/>
          <p:nvPr/>
        </p:nvSpPr>
        <p:spPr>
          <a:xfrm>
            <a:off x="8112224" y="213285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335D4C-147D-E843-B2BC-ADB169C8F399}"/>
              </a:ext>
            </a:extLst>
          </p:cNvPr>
          <p:cNvSpPr txBox="1"/>
          <p:nvPr/>
        </p:nvSpPr>
        <p:spPr>
          <a:xfrm>
            <a:off x="8855589" y="3595082"/>
            <a:ext cx="646331" cy="55399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2708E92-541C-7249-9711-B1A6F4C19FC6}"/>
              </a:ext>
            </a:extLst>
          </p:cNvPr>
          <p:cNvSpPr/>
          <p:nvPr/>
        </p:nvSpPr>
        <p:spPr>
          <a:xfrm>
            <a:off x="8247736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6BE8466-FC6C-B846-9DB2-0962B844DB60}"/>
              </a:ext>
            </a:extLst>
          </p:cNvPr>
          <p:cNvSpPr/>
          <p:nvPr/>
        </p:nvSpPr>
        <p:spPr>
          <a:xfrm>
            <a:off x="8612065" y="224550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FB24B4-B9F2-584B-BFA6-CA5586280139}"/>
              </a:ext>
            </a:extLst>
          </p:cNvPr>
          <p:cNvSpPr/>
          <p:nvPr/>
        </p:nvSpPr>
        <p:spPr>
          <a:xfrm>
            <a:off x="9624392" y="224699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553DB9-58BD-7A47-9157-6362043B7843}"/>
              </a:ext>
            </a:extLst>
          </p:cNvPr>
          <p:cNvSpPr txBox="1"/>
          <p:nvPr/>
        </p:nvSpPr>
        <p:spPr>
          <a:xfrm>
            <a:off x="8883824" y="1968504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81F61317-470D-7D4E-8FDF-E413100C679C}"/>
              </a:ext>
            </a:extLst>
          </p:cNvPr>
          <p:cNvSpPr/>
          <p:nvPr/>
        </p:nvSpPr>
        <p:spPr>
          <a:xfrm>
            <a:off x="8112224" y="3011232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2401CBE-C22B-E645-A431-D842AAADD6D3}"/>
              </a:ext>
            </a:extLst>
          </p:cNvPr>
          <p:cNvSpPr/>
          <p:nvPr/>
        </p:nvSpPr>
        <p:spPr>
          <a:xfrm>
            <a:off x="8247736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9AAD551-3BAE-4F4B-90E1-00CDDEA516A1}"/>
              </a:ext>
            </a:extLst>
          </p:cNvPr>
          <p:cNvSpPr/>
          <p:nvPr/>
        </p:nvSpPr>
        <p:spPr>
          <a:xfrm>
            <a:off x="8612065" y="3123879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3001D56-FC2D-2A4C-B89A-90F5D0EFEF03}"/>
              </a:ext>
            </a:extLst>
          </p:cNvPr>
          <p:cNvSpPr/>
          <p:nvPr/>
        </p:nvSpPr>
        <p:spPr>
          <a:xfrm>
            <a:off x="9624392" y="3125374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CFFA28F-12A8-874D-931C-7CD5CE479FD2}"/>
              </a:ext>
            </a:extLst>
          </p:cNvPr>
          <p:cNvSpPr txBox="1"/>
          <p:nvPr/>
        </p:nvSpPr>
        <p:spPr>
          <a:xfrm>
            <a:off x="8883824" y="2846880"/>
            <a:ext cx="646331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83" name="Frame 82">
            <a:extLst>
              <a:ext uri="{FF2B5EF4-FFF2-40B4-BE49-F238E27FC236}">
                <a16:creationId xmlns:a16="http://schemas.microsoft.com/office/drawing/2014/main" id="{05EEF5E1-8DEE-094A-AA41-12D95C0F1BC9}"/>
              </a:ext>
            </a:extLst>
          </p:cNvPr>
          <p:cNvSpPr/>
          <p:nvPr/>
        </p:nvSpPr>
        <p:spPr>
          <a:xfrm>
            <a:off x="8112224" y="4307376"/>
            <a:ext cx="1944216" cy="417768"/>
          </a:xfrm>
          <a:prstGeom prst="frame">
            <a:avLst>
              <a:gd name="adj1" fmla="val 133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2C517A-651E-9A4E-9815-9F1517243FE4}"/>
              </a:ext>
            </a:extLst>
          </p:cNvPr>
          <p:cNvSpPr/>
          <p:nvPr/>
        </p:nvSpPr>
        <p:spPr>
          <a:xfrm>
            <a:off x="8247736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00F7000-8473-D54D-A8F3-9637B85A459B}"/>
              </a:ext>
            </a:extLst>
          </p:cNvPr>
          <p:cNvSpPr/>
          <p:nvPr/>
        </p:nvSpPr>
        <p:spPr>
          <a:xfrm>
            <a:off x="8612065" y="4420023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1D638C-35FE-9047-9241-6E228DE29C60}"/>
              </a:ext>
            </a:extLst>
          </p:cNvPr>
          <p:cNvSpPr/>
          <p:nvPr/>
        </p:nvSpPr>
        <p:spPr>
          <a:xfrm>
            <a:off x="9624392" y="4421518"/>
            <a:ext cx="216024" cy="2088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E82F8D7-2FEB-3845-B4E7-F23BD34A2937}"/>
              </a:ext>
            </a:extLst>
          </p:cNvPr>
          <p:cNvSpPr/>
          <p:nvPr/>
        </p:nvSpPr>
        <p:spPr>
          <a:xfrm>
            <a:off x="10207743" y="2131279"/>
            <a:ext cx="360040" cy="2593866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/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groups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7E0BD1-131A-134D-BDDA-ACD692072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63" y="3188747"/>
                <a:ext cx="1283685" cy="430887"/>
              </a:xfrm>
              <a:prstGeom prst="rect">
                <a:avLst/>
              </a:prstGeom>
              <a:blipFill>
                <a:blip r:embed="rId2"/>
                <a:stretch>
                  <a:fillRect t="-5714" r="-490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Brace 87">
            <a:extLst>
              <a:ext uri="{FF2B5EF4-FFF2-40B4-BE49-F238E27FC236}">
                <a16:creationId xmlns:a16="http://schemas.microsoft.com/office/drawing/2014/main" id="{B2E07DD8-EB85-4A42-AB98-9D98AA8EDE99}"/>
              </a:ext>
            </a:extLst>
          </p:cNvPr>
          <p:cNvSpPr/>
          <p:nvPr/>
        </p:nvSpPr>
        <p:spPr>
          <a:xfrm rot="5400000">
            <a:off x="8892325" y="4112208"/>
            <a:ext cx="360040" cy="1811207"/>
          </a:xfrm>
          <a:prstGeom prst="rightBrace">
            <a:avLst>
              <a:gd name="adj1" fmla="val 59864"/>
              <a:gd name="adj2" fmla="val 49437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/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ranks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979D7D-2F39-D74B-8EF7-49D663069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229200"/>
                <a:ext cx="1430007" cy="430887"/>
              </a:xfrm>
              <a:prstGeom prst="rect">
                <a:avLst/>
              </a:prstGeom>
              <a:blipFill>
                <a:blip r:embed="rId3"/>
                <a:stretch>
                  <a:fillRect t="-8571" r="-3509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0928C3-FB6C-3C4F-B1EB-616C54CC74ED}"/>
              </a:ext>
            </a:extLst>
          </p:cNvPr>
          <p:cNvCxnSpPr>
            <a:cxnSpLocks/>
          </p:cNvCxnSpPr>
          <p:nvPr/>
        </p:nvCxnSpPr>
        <p:spPr>
          <a:xfrm>
            <a:off x="9723900" y="2636912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E2E3BE7-57ED-EC4D-8338-65508B0DC004}"/>
              </a:ext>
            </a:extLst>
          </p:cNvPr>
          <p:cNvCxnSpPr>
            <a:cxnSpLocks/>
          </p:cNvCxnSpPr>
          <p:nvPr/>
        </p:nvCxnSpPr>
        <p:spPr>
          <a:xfrm>
            <a:off x="9720508" y="3475618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A06A3F5-B5F0-8646-A67B-C0E08AB33F34}"/>
              </a:ext>
            </a:extLst>
          </p:cNvPr>
          <p:cNvCxnSpPr>
            <a:cxnSpLocks/>
          </p:cNvCxnSpPr>
          <p:nvPr/>
        </p:nvCxnSpPr>
        <p:spPr>
          <a:xfrm>
            <a:off x="9720508" y="4005064"/>
            <a:ext cx="0" cy="28803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2FC4A462-0450-2947-A2CD-BBD78A225E22}"/>
              </a:ext>
            </a:extLst>
          </p:cNvPr>
          <p:cNvSpPr/>
          <p:nvPr/>
        </p:nvSpPr>
        <p:spPr>
          <a:xfrm>
            <a:off x="9545670" y="2060848"/>
            <a:ext cx="366754" cy="2736304"/>
          </a:xfrm>
          <a:prstGeom prst="frame">
            <a:avLst>
              <a:gd name="adj1" fmla="val 104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2283FEC-8B8D-BD47-8CAB-42DAC0ABD88B}"/>
              </a:ext>
            </a:extLst>
          </p:cNvPr>
          <p:cNvSpPr/>
          <p:nvPr/>
        </p:nvSpPr>
        <p:spPr>
          <a:xfrm>
            <a:off x="7487974" y="2634096"/>
            <a:ext cx="641358" cy="2099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598D-3872-F14F-A696-0323E7027AB7}"/>
              </a:ext>
            </a:extLst>
          </p:cNvPr>
          <p:cNvSpPr txBox="1"/>
          <p:nvPr/>
        </p:nvSpPr>
        <p:spPr>
          <a:xfrm>
            <a:off x="5559297" y="2442021"/>
            <a:ext cx="179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communication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/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splitting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ranks split into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groups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ranks.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 collective MPI routines instead of Send/Receive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need to use: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𝐵𝑎𝑟𝑟𝑖𝑒𝑟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𝑀𝑃𝐼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𝐶𝑂𝑀𝑀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𝑊𝑂𝑅𝐿𝐷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F338DC-E951-F54E-8AFC-2040F4AF2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" y="1412776"/>
                <a:ext cx="5088851" cy="3081100"/>
              </a:xfrm>
              <a:prstGeom prst="rect">
                <a:avLst/>
              </a:prstGeom>
              <a:blipFill>
                <a:blip r:embed="rId4"/>
                <a:stretch>
                  <a:fillRect l="-1493" t="-1230" r="-398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7C1616F-3E04-B847-8B07-5F4BC24D6244}"/>
              </a:ext>
            </a:extLst>
          </p:cNvPr>
          <p:cNvSpPr txBox="1"/>
          <p:nvPr/>
        </p:nvSpPr>
        <p:spPr>
          <a:xfrm>
            <a:off x="878217" y="4516260"/>
            <a:ext cx="5712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blocking collective MPI routines will block only the necessary ranks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9AF39B6-E17D-0E49-AC6F-908207DFF6B7}"/>
              </a:ext>
            </a:extLst>
          </p:cNvPr>
          <p:cNvSpPr/>
          <p:nvPr/>
        </p:nvSpPr>
        <p:spPr>
          <a:xfrm>
            <a:off x="1055440" y="5523159"/>
            <a:ext cx="792088" cy="433209"/>
          </a:xfrm>
          <a:prstGeom prst="rightArrow">
            <a:avLst/>
          </a:prstGeom>
          <a:solidFill>
            <a:srgbClr val="E4831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2BDEB-7BD4-0041-82BD-8CE84725111D}"/>
              </a:ext>
            </a:extLst>
          </p:cNvPr>
          <p:cNvSpPr txBox="1"/>
          <p:nvPr/>
        </p:nvSpPr>
        <p:spPr>
          <a:xfrm>
            <a:off x="1967541" y="5488575"/>
            <a:ext cx="320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asynchronous</a:t>
            </a:r>
          </a:p>
        </p:txBody>
      </p:sp>
    </p:spTree>
    <p:extLst>
      <p:ext uri="{BB962C8B-B14F-4D97-AF65-F5344CB8AC3E}">
        <p14:creationId xmlns:p14="http://schemas.microsoft.com/office/powerpoint/2010/main" val="197906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6E7CEAB-DC1B-F348-BEC6-05BC8E9C4BDA}"/>
              </a:ext>
            </a:extLst>
          </p:cNvPr>
          <p:cNvSpPr/>
          <p:nvPr/>
        </p:nvSpPr>
        <p:spPr>
          <a:xfrm>
            <a:off x="1120635" y="2673966"/>
            <a:ext cx="7495645" cy="576064"/>
          </a:xfrm>
          <a:prstGeom prst="frame">
            <a:avLst>
              <a:gd name="adj1" fmla="val 957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68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</p:spTree>
    <p:extLst>
      <p:ext uri="{BB962C8B-B14F-4D97-AF65-F5344CB8AC3E}">
        <p14:creationId xmlns:p14="http://schemas.microsoft.com/office/powerpoint/2010/main" val="168354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Implementing k-split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39</a:t>
            </a:fld>
            <a:endParaRPr lang="de-CH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A8AC7B-5B33-CC47-8FBB-3B4EB0501DC5}"/>
              </a:ext>
            </a:extLst>
          </p:cNvPr>
          <p:cNvSpPr txBox="1"/>
          <p:nvPr/>
        </p:nvSpPr>
        <p:spPr>
          <a:xfrm>
            <a:off x="8705681" y="4480992"/>
            <a:ext cx="2673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communication since sequential (same space reused)!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A12358-B098-2140-8EA9-50A644968FC2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8A5EE6-6D7B-A646-B014-F47DAE087AE4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DBEF84-D6D6-CA42-9CF2-343D59F382BF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>
            <a:extLst>
              <a:ext uri="{FF2B5EF4-FFF2-40B4-BE49-F238E27FC236}">
                <a16:creationId xmlns:a16="http://schemas.microsoft.com/office/drawing/2014/main" id="{194C269D-32DD-7E46-A19C-3F80598415D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461F5C72-A41F-6648-887B-00C6C491E054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B4C9F2-18E7-F04C-A669-C731E377D19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E3F01C-C8A7-9246-801F-BB9ED7470AC8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9CA284-135C-1746-B8EB-EFD07E7ED21F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96A5AD-8D9D-8441-BC2A-DBA2446CE427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13D81F5-1755-E648-955B-8E8838B6F46A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08D8ADC-F557-114C-99EA-798218C65C1B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71C282-F1E0-844E-BE7A-C5D50CD4472F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177E58-6FFD-344D-85C3-CA3A1E6807B7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F41F115-6396-E34F-B63D-880E51E6798D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82AF09-EB8A-594E-80E3-F22DB5941969}"/>
              </a:ext>
            </a:extLst>
          </p:cNvPr>
          <p:cNvSpPr txBox="1"/>
          <p:nvPr/>
        </p:nvSpPr>
        <p:spPr>
          <a:xfrm>
            <a:off x="5257255" y="2054486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74FC5D-7810-4449-8171-E94AF2854F31}"/>
              </a:ext>
            </a:extLst>
          </p:cNvPr>
          <p:cNvSpPr txBox="1"/>
          <p:nvPr/>
        </p:nvSpPr>
        <p:spPr>
          <a:xfrm>
            <a:off x="5251247" y="2453711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4B7820-8876-514D-87E8-47A884645162}"/>
              </a:ext>
            </a:extLst>
          </p:cNvPr>
          <p:cNvSpPr txBox="1"/>
          <p:nvPr/>
        </p:nvSpPr>
        <p:spPr>
          <a:xfrm>
            <a:off x="5257255" y="2860823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C1CC9E0-BA0F-7C44-B6E9-62462596BAC9}"/>
              </a:ext>
            </a:extLst>
          </p:cNvPr>
          <p:cNvSpPr txBox="1"/>
          <p:nvPr/>
        </p:nvSpPr>
        <p:spPr>
          <a:xfrm>
            <a:off x="5257255" y="3246555"/>
            <a:ext cx="124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1,2,3,4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68108D-90B8-244C-B896-D69C84104F2D}"/>
              </a:ext>
            </a:extLst>
          </p:cNvPr>
          <p:cNvSpPr txBox="1"/>
          <p:nvPr/>
        </p:nvSpPr>
        <p:spPr>
          <a:xfrm>
            <a:off x="2052654" y="234247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4DD73D-E489-064A-A516-A7F32A7E865A}"/>
              </a:ext>
            </a:extLst>
          </p:cNvPr>
          <p:cNvSpPr txBox="1"/>
          <p:nvPr/>
        </p:nvSpPr>
        <p:spPr>
          <a:xfrm>
            <a:off x="2413887" y="2345989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D9D3BE-C676-EE4A-8550-D080240979FB}"/>
              </a:ext>
            </a:extLst>
          </p:cNvPr>
          <p:cNvSpPr txBox="1"/>
          <p:nvPr/>
        </p:nvSpPr>
        <p:spPr>
          <a:xfrm>
            <a:off x="2846112" y="2345988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2ABBF7-F362-DE4A-98FC-574812D4D8CA}"/>
              </a:ext>
            </a:extLst>
          </p:cNvPr>
          <p:cNvSpPr txBox="1"/>
          <p:nvPr/>
        </p:nvSpPr>
        <p:spPr>
          <a:xfrm>
            <a:off x="3290864" y="2349522"/>
            <a:ext cx="28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3861A7-7641-0047-9420-2B847086FB66}"/>
              </a:ext>
            </a:extLst>
          </p:cNvPr>
          <p:cNvCxnSpPr>
            <a:cxnSpLocks/>
          </p:cNvCxnSpPr>
          <p:nvPr/>
        </p:nvCxnSpPr>
        <p:spPr>
          <a:xfrm>
            <a:off x="8899388" y="2605388"/>
            <a:ext cx="0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027171-92F7-574B-9F59-CDB25A21D28B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9270584" y="2605388"/>
            <a:ext cx="1" cy="12786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0DAB7B-0D96-3746-9A6B-A1AE49D0792C}"/>
              </a:ext>
            </a:extLst>
          </p:cNvPr>
          <p:cNvCxnSpPr>
            <a:cxnSpLocks/>
          </p:cNvCxnSpPr>
          <p:nvPr/>
        </p:nvCxnSpPr>
        <p:spPr>
          <a:xfrm>
            <a:off x="9624392" y="2601839"/>
            <a:ext cx="0" cy="12822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C753D5B-5DA2-9343-98D2-6B51FC1001B2}"/>
              </a:ext>
            </a:extLst>
          </p:cNvPr>
          <p:cNvSpPr txBox="1"/>
          <p:nvPr/>
        </p:nvSpPr>
        <p:spPr>
          <a:xfrm>
            <a:off x="8616280" y="305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AE844A-C7C1-CA4E-A693-D8AA982D53F8}"/>
              </a:ext>
            </a:extLst>
          </p:cNvPr>
          <p:cNvSpPr txBox="1"/>
          <p:nvPr/>
        </p:nvSpPr>
        <p:spPr>
          <a:xfrm>
            <a:off x="8965280" y="305160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542DD7-5838-834B-9B9C-B669A2F12C69}"/>
              </a:ext>
            </a:extLst>
          </p:cNvPr>
          <p:cNvSpPr txBox="1"/>
          <p:nvPr/>
        </p:nvSpPr>
        <p:spPr>
          <a:xfrm>
            <a:off x="930673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F4D23B-3CE1-EB4F-B56B-00B9DCBAE0A3}"/>
              </a:ext>
            </a:extLst>
          </p:cNvPr>
          <p:cNvSpPr txBox="1"/>
          <p:nvPr/>
        </p:nvSpPr>
        <p:spPr>
          <a:xfrm>
            <a:off x="9634800" y="304902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BFC83-C2A9-6945-8E0D-A99CAA83BCB8}"/>
              </a:ext>
            </a:extLst>
          </p:cNvPr>
          <p:cNvSpPr txBox="1"/>
          <p:nvPr/>
        </p:nvSpPr>
        <p:spPr>
          <a:xfrm>
            <a:off x="387848" y="137380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reduction in the original implementation =&gt; wrong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22602-A540-E545-842A-138ECD2A3A35}"/>
              </a:ext>
            </a:extLst>
          </p:cNvPr>
          <p:cNvSpPr txBox="1"/>
          <p:nvPr/>
        </p:nvSpPr>
        <p:spPr>
          <a:xfrm>
            <a:off x="433112" y="4018136"/>
            <a:ext cx="760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base case, CARMA invokes </a:t>
            </a:r>
            <a:r>
              <a:rPr lang="en-US" dirty="0" err="1"/>
              <a:t>dgemm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IDEA: </a:t>
            </a:r>
            <a:r>
              <a:rPr lang="en-US" dirty="0"/>
              <a:t>Propagate the beta parameter through the recursion to </a:t>
            </a:r>
            <a:r>
              <a:rPr lang="en-US" dirty="0" err="1"/>
              <a:t>dgemm</a:t>
            </a:r>
            <a:r>
              <a:rPr lang="en-US" dirty="0"/>
              <a:t> to perform the reduction on the fly when </a:t>
            </a:r>
            <a:r>
              <a:rPr lang="en-US" dirty="0" err="1"/>
              <a:t>sequentialy</a:t>
            </a:r>
            <a:r>
              <a:rPr lang="en-US" dirty="0"/>
              <a:t> splitting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/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EC04C-06CB-0345-9238-AD230DE0F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2780928"/>
                <a:ext cx="792088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/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61A172-DFBF-DB4C-9CB0-C6FE2FCC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922" y="3154205"/>
                <a:ext cx="79208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/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0ACD62-641C-C744-BF1D-BE1094A7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98" y="3510428"/>
                <a:ext cx="792088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/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DB242D-114A-5745-AAF7-B248FEEB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925" y="3911494"/>
                <a:ext cx="79208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32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3579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40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55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41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E4831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2448477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</p:spPr>
            <p:txBody>
              <a:bodyPr/>
              <a:lstStyle/>
              <a:p>
                <a:r>
                  <a:rPr lang="en-US" sz="3200" dirty="0"/>
                  <a:t>Propagating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200" dirty="0"/>
                  <a:t>-parameter</a:t>
                </a:r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920" y="116632"/>
                <a:ext cx="11328400" cy="862012"/>
              </a:xfrm>
              <a:blipFill>
                <a:blip r:embed="rId2"/>
                <a:stretch>
                  <a:fillRect l="-2128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42</a:t>
            </a:fld>
            <a:endParaRPr lang="de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142DD5-219D-384B-ADD3-1FC7B0BA839F}"/>
              </a:ext>
            </a:extLst>
          </p:cNvPr>
          <p:cNvCxnSpPr>
            <a:cxnSpLocks/>
          </p:cNvCxnSpPr>
          <p:nvPr/>
        </p:nvCxnSpPr>
        <p:spPr>
          <a:xfrm flipH="1">
            <a:off x="6084120" y="1916832"/>
            <a:ext cx="11880" cy="4248472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42DC37-758C-3042-9186-A4C5F3698D78}"/>
              </a:ext>
            </a:extLst>
          </p:cNvPr>
          <p:cNvSpPr txBox="1"/>
          <p:nvPr/>
        </p:nvSpPr>
        <p:spPr>
          <a:xfrm>
            <a:off x="1847528" y="137852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Sequential 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7966-D729-3A40-B0A9-B20FB737D05B}"/>
              </a:ext>
            </a:extLst>
          </p:cNvPr>
          <p:cNvSpPr txBox="1"/>
          <p:nvPr/>
        </p:nvSpPr>
        <p:spPr>
          <a:xfrm>
            <a:off x="7536160" y="13785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Parallel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3C9CD-3DDC-1D44-97CF-02A5B74D4DF2}"/>
              </a:ext>
            </a:extLst>
          </p:cNvPr>
          <p:cNvSpPr/>
          <p:nvPr/>
        </p:nvSpPr>
        <p:spPr>
          <a:xfrm>
            <a:off x="4115054" y="347421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06D1B-FE45-DA44-86EC-D2B11DCB562C}"/>
              </a:ext>
            </a:extLst>
          </p:cNvPr>
          <p:cNvSpPr/>
          <p:nvPr/>
        </p:nvSpPr>
        <p:spPr>
          <a:xfrm>
            <a:off x="3549817" y="402039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256B4-E560-1741-AC70-E0F6F45F4F29}"/>
              </a:ext>
            </a:extLst>
          </p:cNvPr>
          <p:cNvSpPr/>
          <p:nvPr/>
        </p:nvSpPr>
        <p:spPr>
          <a:xfrm>
            <a:off x="2905984" y="45352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791CF-328F-3D4F-8564-85159F159289}"/>
              </a:ext>
            </a:extLst>
          </p:cNvPr>
          <p:cNvSpPr/>
          <p:nvPr/>
        </p:nvSpPr>
        <p:spPr>
          <a:xfrm>
            <a:off x="2311871" y="502696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/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3A5F3-E25E-7549-87EC-AAF3AD88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57" y="3508100"/>
                <a:ext cx="1071005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/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4A1D97-F785-8949-8151-C02B72A3C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8" y="4086247"/>
                <a:ext cx="985228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/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25651C-7860-B742-9913-CB3F0A0FF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4587334"/>
                <a:ext cx="991746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/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4C08D2-AB59-8847-8113-501111EB3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65" y="5108115"/>
                <a:ext cx="932659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A8BADDD-EDCF-FF48-98CA-D84A746A3E8C}"/>
              </a:ext>
            </a:extLst>
          </p:cNvPr>
          <p:cNvSpPr/>
          <p:nvPr/>
        </p:nvSpPr>
        <p:spPr>
          <a:xfrm>
            <a:off x="2846118" y="1988840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F36311-A5BB-8D48-81A6-42BAE9604318}"/>
              </a:ext>
            </a:extLst>
          </p:cNvPr>
          <p:cNvSpPr/>
          <p:nvPr/>
        </p:nvSpPr>
        <p:spPr>
          <a:xfrm>
            <a:off x="2063552" y="2619158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/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94C94A-C42F-9942-A99C-A7775A35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518" y="2069324"/>
                <a:ext cx="100112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/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D0CEB0-7A45-AE40-A40B-6EF766EDA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20" y="2681140"/>
                <a:ext cx="856106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F9E1A-E3EA-F147-A752-3823647EE0A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28796" y="331742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F3A81D-D78D-4A48-BC21-21AB66A4D40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698621" y="333868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125A9A-61EE-6C43-9775-9113DA80292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49817" y="267170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71A776-A373-E94D-B0BB-33FC6CCF13AB}"/>
              </a:ext>
            </a:extLst>
          </p:cNvPr>
          <p:cNvCxnSpPr>
            <a:cxnSpLocks/>
          </p:cNvCxnSpPr>
          <p:nvPr/>
        </p:nvCxnSpPr>
        <p:spPr>
          <a:xfrm>
            <a:off x="3563907" y="269291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E6433A-CFB2-A64B-A329-AFF824A52F6E}"/>
              </a:ext>
            </a:extLst>
          </p:cNvPr>
          <p:cNvSpPr/>
          <p:nvPr/>
        </p:nvSpPr>
        <p:spPr>
          <a:xfrm>
            <a:off x="9659670" y="3548877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62C3AC-193E-834C-8126-D0B176BEC014}"/>
              </a:ext>
            </a:extLst>
          </p:cNvPr>
          <p:cNvSpPr/>
          <p:nvPr/>
        </p:nvSpPr>
        <p:spPr>
          <a:xfrm>
            <a:off x="9094433" y="4095054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AE840C-FAD9-794B-8FC4-A3F2ADC85B52}"/>
              </a:ext>
            </a:extLst>
          </p:cNvPr>
          <p:cNvSpPr/>
          <p:nvPr/>
        </p:nvSpPr>
        <p:spPr>
          <a:xfrm>
            <a:off x="8450600" y="460989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7C73F-5542-7A4C-8B22-0294E8152469}"/>
              </a:ext>
            </a:extLst>
          </p:cNvPr>
          <p:cNvSpPr/>
          <p:nvPr/>
        </p:nvSpPr>
        <p:spPr>
          <a:xfrm>
            <a:off x="7856487" y="5101624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/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A71116-C1AA-424D-A279-F4B84CC2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373" y="3582760"/>
                <a:ext cx="107100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/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810DC7-5252-0940-B5FE-034149F10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804" y="4160907"/>
                <a:ext cx="985228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/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FC6E9A-C90D-0646-A8FB-AFD93E79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662" y="4661994"/>
                <a:ext cx="99174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/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584EB2-3211-894E-87A8-E3043463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211" y="5141311"/>
                <a:ext cx="932659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87E6439-FE67-2249-AE61-3F84BC081960}"/>
              </a:ext>
            </a:extLst>
          </p:cNvPr>
          <p:cNvSpPr/>
          <p:nvPr/>
        </p:nvSpPr>
        <p:spPr>
          <a:xfrm>
            <a:off x="8390734" y="2063500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1E5812-C97B-C547-9023-0DD966C5BBD4}"/>
              </a:ext>
            </a:extLst>
          </p:cNvPr>
          <p:cNvSpPr/>
          <p:nvPr/>
        </p:nvSpPr>
        <p:spPr>
          <a:xfrm>
            <a:off x="7608168" y="2693818"/>
            <a:ext cx="1330489" cy="127970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/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15C067-FC6D-3E48-9AB6-74D00F6A6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134" y="2143984"/>
                <a:ext cx="100112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/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6799AB5-32CA-6D47-ABCA-FF5EB53E4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36" y="2755800"/>
                <a:ext cx="856106" cy="400110"/>
              </a:xfrm>
              <a:prstGeom prst="rect">
                <a:avLst/>
              </a:prstGeom>
              <a:blipFill>
                <a:blip r:embed="rId14"/>
                <a:stretch>
                  <a:fillRect l="-14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B0799-3881-3D4D-A1BC-B5606AFD5AF1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8273412" y="3392083"/>
            <a:ext cx="248320" cy="17095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B09924-42AE-5646-A14A-96385EEACC2C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8243237" y="3413345"/>
            <a:ext cx="872608" cy="11965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9E7F9E-7C87-E241-940C-ABA0C9C974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094433" y="2746362"/>
            <a:ext cx="665245" cy="13486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97C5DDC-9D20-F64B-B4F7-5F36180754B0}"/>
              </a:ext>
            </a:extLst>
          </p:cNvPr>
          <p:cNvCxnSpPr>
            <a:cxnSpLocks/>
          </p:cNvCxnSpPr>
          <p:nvPr/>
        </p:nvCxnSpPr>
        <p:spPr>
          <a:xfrm>
            <a:off x="9108523" y="2767577"/>
            <a:ext cx="1194980" cy="80475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EA335F-D2E1-CC40-81F7-9A9179946B0E}"/>
              </a:ext>
            </a:extLst>
          </p:cNvPr>
          <p:cNvCxnSpPr/>
          <p:nvPr/>
        </p:nvCxnSpPr>
        <p:spPr>
          <a:xfrm flipH="1">
            <a:off x="4956526" y="4816888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7F3B26-4785-3E4D-B05C-29DEE3A4C0CE}"/>
              </a:ext>
            </a:extLst>
          </p:cNvPr>
          <p:cNvCxnSpPr/>
          <p:nvPr/>
        </p:nvCxnSpPr>
        <p:spPr>
          <a:xfrm flipH="1">
            <a:off x="4352307" y="5397549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BF39F-5EC4-4E41-A084-EE612C86E53B}"/>
              </a:ext>
            </a:extLst>
          </p:cNvPr>
          <p:cNvCxnSpPr/>
          <p:nvPr/>
        </p:nvCxnSpPr>
        <p:spPr>
          <a:xfrm flipH="1">
            <a:off x="3814890" y="5910215"/>
            <a:ext cx="435284" cy="4380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673254-AC40-9C42-BE05-8CA5290C84E0}"/>
              </a:ext>
            </a:extLst>
          </p:cNvPr>
          <p:cNvSpPr txBox="1"/>
          <p:nvPr/>
        </p:nvSpPr>
        <p:spPr>
          <a:xfrm>
            <a:off x="10436863" y="49199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754C30-DC79-6341-A90B-37B3C6E348A0}"/>
              </a:ext>
            </a:extLst>
          </p:cNvPr>
          <p:cNvSpPr txBox="1"/>
          <p:nvPr/>
        </p:nvSpPr>
        <p:spPr>
          <a:xfrm>
            <a:off x="9188610" y="6005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2180185-6370-304A-BD53-65BB3C87816F}"/>
              </a:ext>
            </a:extLst>
          </p:cNvPr>
          <p:cNvSpPr/>
          <p:nvPr/>
        </p:nvSpPr>
        <p:spPr>
          <a:xfrm>
            <a:off x="9722225" y="2469435"/>
            <a:ext cx="1499952" cy="2518009"/>
          </a:xfrm>
          <a:custGeom>
            <a:avLst/>
            <a:gdLst>
              <a:gd name="connsiteX0" fmla="*/ 1667435 w 1777882"/>
              <a:gd name="connsiteY0" fmla="*/ 2493193 h 2493193"/>
              <a:gd name="connsiteX1" fmla="*/ 1600200 w 1777882"/>
              <a:gd name="connsiteY1" fmla="*/ 328217 h 2493193"/>
              <a:gd name="connsiteX2" fmla="*/ 0 w 1777882"/>
              <a:gd name="connsiteY2" fmla="*/ 45828 h 249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882" h="2493193">
                <a:moveTo>
                  <a:pt x="1667435" y="2493193"/>
                </a:moveTo>
                <a:cubicBezTo>
                  <a:pt x="1772770" y="1614652"/>
                  <a:pt x="1878106" y="736111"/>
                  <a:pt x="1600200" y="328217"/>
                </a:cubicBezTo>
                <a:cubicBezTo>
                  <a:pt x="1322294" y="-79677"/>
                  <a:pt x="661147" y="-16925"/>
                  <a:pt x="0" y="45828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6FB4F2-197F-E642-B661-8F7E9FDB13B7}"/>
              </a:ext>
            </a:extLst>
          </p:cNvPr>
          <p:cNvSpPr txBox="1"/>
          <p:nvPr/>
        </p:nvSpPr>
        <p:spPr>
          <a:xfrm>
            <a:off x="10445066" y="214507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overwrite</a:t>
            </a:r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73EFFAA-2250-0D43-BCDD-A9DFDDC4AB29}"/>
              </a:ext>
            </a:extLst>
          </p:cNvPr>
          <p:cNvSpPr/>
          <p:nvPr/>
        </p:nvSpPr>
        <p:spPr>
          <a:xfrm>
            <a:off x="7833571" y="3523129"/>
            <a:ext cx="1539030" cy="2706597"/>
          </a:xfrm>
          <a:custGeom>
            <a:avLst/>
            <a:gdLst>
              <a:gd name="connsiteX0" fmla="*/ 1477813 w 1477813"/>
              <a:gd name="connsiteY0" fmla="*/ 2716306 h 2716306"/>
              <a:gd name="connsiteX1" fmla="*/ 92766 w 1477813"/>
              <a:gd name="connsiteY1" fmla="*/ 1990165 h 2716306"/>
              <a:gd name="connsiteX2" fmla="*/ 240684 w 1477813"/>
              <a:gd name="connsiteY2" fmla="*/ 0 h 2716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813" h="2716306">
                <a:moveTo>
                  <a:pt x="1477813" y="2716306"/>
                </a:moveTo>
                <a:cubicBezTo>
                  <a:pt x="888383" y="2579594"/>
                  <a:pt x="298954" y="2442883"/>
                  <a:pt x="92766" y="1990165"/>
                </a:cubicBezTo>
                <a:cubicBezTo>
                  <a:pt x="-113422" y="1537447"/>
                  <a:pt x="63631" y="768723"/>
                  <a:pt x="240684" y="0"/>
                </a:cubicBezTo>
              </a:path>
            </a:pathLst>
          </a:custGeom>
          <a:ln w="38100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04C57A-2006-144D-A053-5F7D390D3AE6}"/>
              </a:ext>
            </a:extLst>
          </p:cNvPr>
          <p:cNvSpPr txBox="1"/>
          <p:nvPr/>
        </p:nvSpPr>
        <p:spPr>
          <a:xfrm>
            <a:off x="6531936" y="469503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overwrite</a:t>
            </a:r>
          </a:p>
        </p:txBody>
      </p:sp>
    </p:spTree>
    <p:extLst>
      <p:ext uri="{BB962C8B-B14F-4D97-AF65-F5344CB8AC3E}">
        <p14:creationId xmlns:p14="http://schemas.microsoft.com/office/powerpoint/2010/main" val="1086324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43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3771915"/>
            <a:ext cx="67054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7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5EAE90-373E-8C4F-B7EA-785EC97357AC}"/>
              </a:ext>
            </a:extLst>
          </p:cNvPr>
          <p:cNvSpPr/>
          <p:nvPr/>
        </p:nvSpPr>
        <p:spPr>
          <a:xfrm>
            <a:off x="1597727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E553EB-7DD5-9F40-A346-18D33350DFE5}"/>
              </a:ext>
            </a:extLst>
          </p:cNvPr>
          <p:cNvSpPr txBox="1"/>
          <p:nvPr/>
        </p:nvSpPr>
        <p:spPr>
          <a:xfrm>
            <a:off x="1571757" y="3504795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1..Pi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1DBBEF-99BC-6C46-A41C-340E6C845B5F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260583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2197AC-AF75-0144-B74E-DE492B2825F7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1597727" y="4257092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93B70BA-3598-8F4D-8B34-E8FE48BF9650}"/>
              </a:ext>
            </a:extLst>
          </p:cNvPr>
          <p:cNvSpPr/>
          <p:nvPr/>
        </p:nvSpPr>
        <p:spPr>
          <a:xfrm>
            <a:off x="3935760" y="4077072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756E8F-C11B-1E40-BB3E-AD313102CC2D}"/>
              </a:ext>
            </a:extLst>
          </p:cNvPr>
          <p:cNvSpPr/>
          <p:nvPr/>
        </p:nvSpPr>
        <p:spPr>
          <a:xfrm>
            <a:off x="4977649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F13101-36C0-9141-AAF1-4B47086F08C5}"/>
              </a:ext>
            </a:extLst>
          </p:cNvPr>
          <p:cNvCxnSpPr>
            <a:cxnSpLocks/>
          </p:cNvCxnSpPr>
          <p:nvPr/>
        </p:nvCxnSpPr>
        <p:spPr>
          <a:xfrm>
            <a:off x="6031799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64B0EA-D4B0-EF46-A88F-CEC95C3386E0}"/>
              </a:ext>
            </a:extLst>
          </p:cNvPr>
          <p:cNvCxnSpPr/>
          <p:nvPr/>
        </p:nvCxnSpPr>
        <p:spPr>
          <a:xfrm>
            <a:off x="4977649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A09FE9-F88F-4343-9D93-A459CB905807}"/>
              </a:ext>
            </a:extLst>
          </p:cNvPr>
          <p:cNvSpPr txBox="1"/>
          <p:nvPr/>
        </p:nvSpPr>
        <p:spPr>
          <a:xfrm>
            <a:off x="5622489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A6B317-B5CA-FA45-9A23-A3C8655DD2B7}"/>
              </a:ext>
            </a:extLst>
          </p:cNvPr>
          <p:cNvSpPr txBox="1"/>
          <p:nvPr/>
        </p:nvSpPr>
        <p:spPr>
          <a:xfrm>
            <a:off x="3886355" y="3391632"/>
            <a:ext cx="10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in blocks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BDCBDEA-26AF-6B40-9FAD-76B811483EB3}"/>
              </a:ext>
            </a:extLst>
          </p:cNvPr>
          <p:cNvSpPr/>
          <p:nvPr/>
        </p:nvSpPr>
        <p:spPr>
          <a:xfrm>
            <a:off x="7413571" y="4037963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EF7751-4788-4E42-884A-F7D36A7C29B4}"/>
              </a:ext>
            </a:extLst>
          </p:cNvPr>
          <p:cNvCxnSpPr/>
          <p:nvPr/>
        </p:nvCxnSpPr>
        <p:spPr>
          <a:xfrm>
            <a:off x="5375920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A0A9A0-825C-3240-A238-D710481DCF80}"/>
              </a:ext>
            </a:extLst>
          </p:cNvPr>
          <p:cNvCxnSpPr/>
          <p:nvPr/>
        </p:nvCxnSpPr>
        <p:spPr>
          <a:xfrm>
            <a:off x="5159896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E0F7F2-3C17-7544-BEE7-66D7843FBEA4}"/>
              </a:ext>
            </a:extLst>
          </p:cNvPr>
          <p:cNvCxnSpPr/>
          <p:nvPr/>
        </p:nvCxnSpPr>
        <p:spPr>
          <a:xfrm>
            <a:off x="5591944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648FF6-7D6F-4847-9DA8-941C9F372695}"/>
              </a:ext>
            </a:extLst>
          </p:cNvPr>
          <p:cNvSpPr txBox="1"/>
          <p:nvPr/>
        </p:nvSpPr>
        <p:spPr>
          <a:xfrm>
            <a:off x="7172000" y="3391632"/>
            <a:ext cx="138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to processors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38E2D-ADB5-624E-8BB1-D67A20AD8CB6}"/>
              </a:ext>
            </a:extLst>
          </p:cNvPr>
          <p:cNvSpPr txBox="1"/>
          <p:nvPr/>
        </p:nvSpPr>
        <p:spPr>
          <a:xfrm>
            <a:off x="431800" y="148478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Layout depends on the divisions that we want to perform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66BD70-B90D-F249-A220-16E881BE4404}"/>
              </a:ext>
            </a:extLst>
          </p:cNvPr>
          <p:cNvSpPr/>
          <p:nvPr/>
        </p:nvSpPr>
        <p:spPr>
          <a:xfrm>
            <a:off x="839416" y="2132856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9CAB3-2882-0C4E-B159-34BE9C373E16}"/>
              </a:ext>
            </a:extLst>
          </p:cNvPr>
          <p:cNvSpPr txBox="1"/>
          <p:nvPr/>
        </p:nvSpPr>
        <p:spPr>
          <a:xfrm>
            <a:off x="1631504" y="1953706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take advantage of knowing the communication groups at each step to get the underlying layout which requires no reshuffling.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3A6172-EF6F-1744-B9B3-387911F829FB}"/>
              </a:ext>
            </a:extLst>
          </p:cNvPr>
          <p:cNvSpPr/>
          <p:nvPr/>
        </p:nvSpPr>
        <p:spPr>
          <a:xfrm>
            <a:off x="8544272" y="3140968"/>
            <a:ext cx="2016224" cy="22322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E09576-BE0E-D54A-9B63-FCDE35BEB2B2}"/>
              </a:ext>
            </a:extLst>
          </p:cNvPr>
          <p:cNvCxnSpPr>
            <a:cxnSpLocks/>
          </p:cNvCxnSpPr>
          <p:nvPr/>
        </p:nvCxnSpPr>
        <p:spPr>
          <a:xfrm>
            <a:off x="9598422" y="3140968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BDB874-D6BA-7347-B3B0-AB92490684D7}"/>
              </a:ext>
            </a:extLst>
          </p:cNvPr>
          <p:cNvCxnSpPr/>
          <p:nvPr/>
        </p:nvCxnSpPr>
        <p:spPr>
          <a:xfrm>
            <a:off x="8544272" y="4246984"/>
            <a:ext cx="20162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E266AA2-C7D0-8E41-85BE-8BC6E7A35FC4}"/>
              </a:ext>
            </a:extLst>
          </p:cNvPr>
          <p:cNvSpPr txBox="1"/>
          <p:nvPr/>
        </p:nvSpPr>
        <p:spPr>
          <a:xfrm>
            <a:off x="9189112" y="3422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05D8BB-85BB-F64A-83BF-519CE2A3A62E}"/>
              </a:ext>
            </a:extLst>
          </p:cNvPr>
          <p:cNvCxnSpPr/>
          <p:nvPr/>
        </p:nvCxnSpPr>
        <p:spPr>
          <a:xfrm>
            <a:off x="8942543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2EA37A-1462-C849-8ABA-18807A30927D}"/>
              </a:ext>
            </a:extLst>
          </p:cNvPr>
          <p:cNvCxnSpPr/>
          <p:nvPr/>
        </p:nvCxnSpPr>
        <p:spPr>
          <a:xfrm>
            <a:off x="8726519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35451B-EC9B-884D-9F93-D304F3C1DE45}"/>
              </a:ext>
            </a:extLst>
          </p:cNvPr>
          <p:cNvCxnSpPr/>
          <p:nvPr/>
        </p:nvCxnSpPr>
        <p:spPr>
          <a:xfrm>
            <a:off x="9158567" y="3140968"/>
            <a:ext cx="0" cy="111612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39FBD58-E345-F444-B033-66EA2E1982B1}"/>
              </a:ext>
            </a:extLst>
          </p:cNvPr>
          <p:cNvSpPr/>
          <p:nvPr/>
        </p:nvSpPr>
        <p:spPr>
          <a:xfrm>
            <a:off x="8486581" y="35616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0FE3BB2-D819-1842-929C-58F173D0D309}"/>
              </a:ext>
            </a:extLst>
          </p:cNvPr>
          <p:cNvSpPr/>
          <p:nvPr/>
        </p:nvSpPr>
        <p:spPr>
          <a:xfrm>
            <a:off x="8674251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ADFA9F-885D-BD4A-BB82-3A73E4440B01}"/>
              </a:ext>
            </a:extLst>
          </p:cNvPr>
          <p:cNvSpPr/>
          <p:nvPr/>
        </p:nvSpPr>
        <p:spPr>
          <a:xfrm>
            <a:off x="8909136" y="355157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6CF0B-B840-034C-B464-1DE9E7A73136}"/>
              </a:ext>
            </a:extLst>
          </p:cNvPr>
          <p:cNvSpPr txBox="1"/>
          <p:nvPr/>
        </p:nvSpPr>
        <p:spPr>
          <a:xfrm>
            <a:off x="8256240" y="20324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Permutation of processors depends on the order of performed 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35C0F-281F-474C-941C-7C6C49D937E1}"/>
              </a:ext>
            </a:extLst>
          </p:cNvPr>
          <p:cNvSpPr txBox="1"/>
          <p:nvPr/>
        </p:nvSpPr>
        <p:spPr>
          <a:xfrm>
            <a:off x="452741" y="2955803"/>
            <a:ext cx="751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Processors which communicate first =&gt; adjacent in the permutation.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the previous condition recursively for each communication step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B79AC2-9F7C-474A-B10D-4FAC28A2731E}"/>
              </a:ext>
            </a:extLst>
          </p:cNvPr>
          <p:cNvSpPr/>
          <p:nvPr/>
        </p:nvSpPr>
        <p:spPr>
          <a:xfrm>
            <a:off x="839416" y="4324454"/>
            <a:ext cx="576064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5081B5-4DCE-2C49-B603-CF9671AFE8C4}"/>
              </a:ext>
            </a:extLst>
          </p:cNvPr>
          <p:cNvSpPr txBox="1"/>
          <p:nvPr/>
        </p:nvSpPr>
        <p:spPr>
          <a:xfrm>
            <a:off x="1631504" y="428380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need for reshuffling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67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BC7E-FFE4-C840-8BAF-E0B888176A3D}"/>
              </a:ext>
            </a:extLst>
          </p:cNvPr>
          <p:cNvSpPr txBox="1"/>
          <p:nvPr/>
        </p:nvSpPr>
        <p:spPr>
          <a:xfrm>
            <a:off x="419920" y="138614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communication groups known only </a:t>
            </a:r>
            <a:r>
              <a:rPr lang="en-US" b="1" dirty="0"/>
              <a:t>before</a:t>
            </a:r>
            <a:r>
              <a:rPr lang="en-US" dirty="0"/>
              <a:t> recursion and blocks </a:t>
            </a:r>
            <a:r>
              <a:rPr lang="en-US" b="1" dirty="0"/>
              <a:t>after</a:t>
            </a:r>
            <a:r>
              <a:rPr lang="en-US" dirty="0"/>
              <a:t> (not possible to separate these two tasks).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CDF71-1F83-4140-9BC1-6F84E3E90E41}"/>
              </a:ext>
            </a:extLst>
          </p:cNvPr>
          <p:cNvSpPr txBox="1"/>
          <p:nvPr/>
        </p:nvSpPr>
        <p:spPr>
          <a:xfrm>
            <a:off x="419920" y="2255305"/>
            <a:ext cx="5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</a:t>
            </a:r>
            <a:r>
              <a:rPr lang="en-US" dirty="0"/>
              <a:t> Stack </a:t>
            </a: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AC33DAE6-0529-5748-BCED-2EA7EC571B62}"/>
              </a:ext>
            </a:extLst>
          </p:cNvPr>
          <p:cNvSpPr/>
          <p:nvPr/>
        </p:nvSpPr>
        <p:spPr>
          <a:xfrm flipH="1" flipV="1">
            <a:off x="1055440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DDA1ABC6-777F-4341-B4A4-6DA9651F4DF4}"/>
              </a:ext>
            </a:extLst>
          </p:cNvPr>
          <p:cNvSpPr/>
          <p:nvPr/>
        </p:nvSpPr>
        <p:spPr>
          <a:xfrm flipV="1">
            <a:off x="839416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C707C-2361-9A4B-96C3-0B7C694DD668}"/>
              </a:ext>
            </a:extLst>
          </p:cNvPr>
          <p:cNvSpPr txBox="1"/>
          <p:nvPr/>
        </p:nvSpPr>
        <p:spPr>
          <a:xfrm>
            <a:off x="839416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1</a:t>
            </a: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FB62BD0F-BD74-BA4D-A128-183EA8CB6199}"/>
              </a:ext>
            </a:extLst>
          </p:cNvPr>
          <p:cNvSpPr/>
          <p:nvPr/>
        </p:nvSpPr>
        <p:spPr>
          <a:xfrm flipH="1" flipV="1">
            <a:off x="2639616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8F95D6E6-7EAB-0846-B1CC-EE2E2DAEB93A}"/>
              </a:ext>
            </a:extLst>
          </p:cNvPr>
          <p:cNvSpPr/>
          <p:nvPr/>
        </p:nvSpPr>
        <p:spPr>
          <a:xfrm flipV="1">
            <a:off x="2423592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22025-D04B-2B48-9D3E-536ACC62CFE2}"/>
              </a:ext>
            </a:extLst>
          </p:cNvPr>
          <p:cNvSpPr txBox="1"/>
          <p:nvPr/>
        </p:nvSpPr>
        <p:spPr>
          <a:xfrm>
            <a:off x="2423592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2</a:t>
            </a:r>
          </a:p>
        </p:txBody>
      </p:sp>
      <p:sp>
        <p:nvSpPr>
          <p:cNvPr id="31" name="Half Frame 30">
            <a:extLst>
              <a:ext uri="{FF2B5EF4-FFF2-40B4-BE49-F238E27FC236}">
                <a16:creationId xmlns:a16="http://schemas.microsoft.com/office/drawing/2014/main" id="{C931B8FD-26A6-A743-970B-0103F0510098}"/>
              </a:ext>
            </a:extLst>
          </p:cNvPr>
          <p:cNvSpPr/>
          <p:nvPr/>
        </p:nvSpPr>
        <p:spPr>
          <a:xfrm flipH="1" flipV="1">
            <a:off x="4151784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Half Frame 31">
            <a:extLst>
              <a:ext uri="{FF2B5EF4-FFF2-40B4-BE49-F238E27FC236}">
                <a16:creationId xmlns:a16="http://schemas.microsoft.com/office/drawing/2014/main" id="{BB1BBF53-1AC4-994C-AA39-19B1B2DF5BA4}"/>
              </a:ext>
            </a:extLst>
          </p:cNvPr>
          <p:cNvSpPr/>
          <p:nvPr/>
        </p:nvSpPr>
        <p:spPr>
          <a:xfrm flipV="1">
            <a:off x="3935760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F421F2-E225-9B4E-9A8C-FD962FF059A2}"/>
              </a:ext>
            </a:extLst>
          </p:cNvPr>
          <p:cNvSpPr txBox="1"/>
          <p:nvPr/>
        </p:nvSpPr>
        <p:spPr>
          <a:xfrm>
            <a:off x="3935760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7FCF9-0AC6-8746-86AD-63A9BA4C18C4}"/>
              </a:ext>
            </a:extLst>
          </p:cNvPr>
          <p:cNvSpPr txBox="1"/>
          <p:nvPr/>
        </p:nvSpPr>
        <p:spPr>
          <a:xfrm>
            <a:off x="5307418" y="350529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2DB6A848-D2CF-4348-9D54-826BFEFB1567}"/>
              </a:ext>
            </a:extLst>
          </p:cNvPr>
          <p:cNvSpPr/>
          <p:nvPr/>
        </p:nvSpPr>
        <p:spPr>
          <a:xfrm flipH="1" flipV="1">
            <a:off x="6384032" y="2857226"/>
            <a:ext cx="792088" cy="1979363"/>
          </a:xfrm>
          <a:prstGeom prst="halfFrame">
            <a:avLst>
              <a:gd name="adj1" fmla="val 14845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Half Frame 37">
            <a:extLst>
              <a:ext uri="{FF2B5EF4-FFF2-40B4-BE49-F238E27FC236}">
                <a16:creationId xmlns:a16="http://schemas.microsoft.com/office/drawing/2014/main" id="{3D3D209A-F8CF-4B41-86DA-53777E0BA552}"/>
              </a:ext>
            </a:extLst>
          </p:cNvPr>
          <p:cNvSpPr/>
          <p:nvPr/>
        </p:nvSpPr>
        <p:spPr>
          <a:xfrm flipV="1">
            <a:off x="6168008" y="2857225"/>
            <a:ext cx="867602" cy="1979363"/>
          </a:xfrm>
          <a:prstGeom prst="halfFrame">
            <a:avLst>
              <a:gd name="adj1" fmla="val 13224"/>
              <a:gd name="adj2" fmla="val 148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92B7F-F783-AD46-8BC7-3C54716BD23C}"/>
              </a:ext>
            </a:extLst>
          </p:cNvPr>
          <p:cNvSpPr txBox="1"/>
          <p:nvPr/>
        </p:nvSpPr>
        <p:spPr>
          <a:xfrm>
            <a:off x="6168008" y="487344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 k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10F02AA-2281-914A-A836-DB6FA4601FE1}"/>
              </a:ext>
            </a:extLst>
          </p:cNvPr>
          <p:cNvSpPr/>
          <p:nvPr/>
        </p:nvSpPr>
        <p:spPr>
          <a:xfrm>
            <a:off x="1017267" y="3844983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CC0A7532-4CD6-194C-B06E-5A00EC1927B4}"/>
              </a:ext>
            </a:extLst>
          </p:cNvPr>
          <p:cNvSpPr/>
          <p:nvPr/>
        </p:nvSpPr>
        <p:spPr>
          <a:xfrm>
            <a:off x="1055440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35BB7FFB-A894-1D4F-AA33-48EE0F685C8D}"/>
              </a:ext>
            </a:extLst>
          </p:cNvPr>
          <p:cNvSpPr/>
          <p:nvPr/>
        </p:nvSpPr>
        <p:spPr>
          <a:xfrm>
            <a:off x="2639616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F733318E-5267-9748-9808-818E0B3E215C}"/>
              </a:ext>
            </a:extLst>
          </p:cNvPr>
          <p:cNvSpPr/>
          <p:nvPr/>
        </p:nvSpPr>
        <p:spPr>
          <a:xfrm>
            <a:off x="4151784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A4841C70-6B2C-E44F-B2AB-5A58F62B375B}"/>
              </a:ext>
            </a:extLst>
          </p:cNvPr>
          <p:cNvSpPr/>
          <p:nvPr/>
        </p:nvSpPr>
        <p:spPr>
          <a:xfrm>
            <a:off x="6384032" y="3361281"/>
            <a:ext cx="576064" cy="421015"/>
          </a:xfrm>
          <a:prstGeom prst="frame">
            <a:avLst>
              <a:gd name="adj1" fmla="val 91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7A7E7-2744-744B-AFAA-A020F71FA1D4}"/>
              </a:ext>
            </a:extLst>
          </p:cNvPr>
          <p:cNvSpPr txBox="1"/>
          <p:nvPr/>
        </p:nvSpPr>
        <p:spPr>
          <a:xfrm>
            <a:off x="8040216" y="2035110"/>
            <a:ext cx="333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propagation: </a:t>
            </a:r>
          </a:p>
          <a:p>
            <a:endParaRPr lang="en-US" b="1" dirty="0"/>
          </a:p>
          <a:p>
            <a:r>
              <a:rPr lang="en-US" dirty="0"/>
              <a:t>Feel up stacks with blocks that each rank is dealing with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4EF37-E67A-B049-B004-584B4A972148}"/>
              </a:ext>
            </a:extLst>
          </p:cNvPr>
          <p:cNvSpPr txBox="1"/>
          <p:nvPr/>
        </p:nvSpPr>
        <p:spPr>
          <a:xfrm>
            <a:off x="8086772" y="3452807"/>
            <a:ext cx="3337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Backward propagation: </a:t>
            </a:r>
          </a:p>
          <a:p>
            <a:endParaRPr lang="en-US" b="1" dirty="0"/>
          </a:p>
          <a:p>
            <a:r>
              <a:rPr lang="en-US" dirty="0"/>
              <a:t>Share the existing blocks among all the ranks in the same communication group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4018CE3-9D47-B54F-A948-9A418835F295}"/>
              </a:ext>
            </a:extLst>
          </p:cNvPr>
          <p:cNvSpPr/>
          <p:nvPr/>
        </p:nvSpPr>
        <p:spPr>
          <a:xfrm rot="5400000">
            <a:off x="3796267" y="2391292"/>
            <a:ext cx="419496" cy="6196194"/>
          </a:xfrm>
          <a:prstGeom prst="rightBrace">
            <a:avLst>
              <a:gd name="adj1" fmla="val 68696"/>
              <a:gd name="adj2" fmla="val 49203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A25F4-8754-1B48-86B2-6A5582A1DF89}"/>
              </a:ext>
            </a:extLst>
          </p:cNvPr>
          <p:cNvSpPr txBox="1"/>
          <p:nvPr/>
        </p:nvSpPr>
        <p:spPr>
          <a:xfrm>
            <a:off x="2889891" y="5795972"/>
            <a:ext cx="252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group</a:t>
            </a:r>
          </a:p>
        </p:txBody>
      </p:sp>
      <p:sp>
        <p:nvSpPr>
          <p:cNvPr id="67" name="Frame 66">
            <a:extLst>
              <a:ext uri="{FF2B5EF4-FFF2-40B4-BE49-F238E27FC236}">
                <a16:creationId xmlns:a16="http://schemas.microsoft.com/office/drawing/2014/main" id="{3CECD9D6-1488-1E47-94BA-2528CA80522D}"/>
              </a:ext>
            </a:extLst>
          </p:cNvPr>
          <p:cNvSpPr/>
          <p:nvPr/>
        </p:nvSpPr>
        <p:spPr>
          <a:xfrm>
            <a:off x="2593060" y="3858949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ame 67">
            <a:extLst>
              <a:ext uri="{FF2B5EF4-FFF2-40B4-BE49-F238E27FC236}">
                <a16:creationId xmlns:a16="http://schemas.microsoft.com/office/drawing/2014/main" id="{15865D9F-4CBB-5D47-988F-F839F0AEF76C}"/>
              </a:ext>
            </a:extLst>
          </p:cNvPr>
          <p:cNvSpPr/>
          <p:nvPr/>
        </p:nvSpPr>
        <p:spPr>
          <a:xfrm>
            <a:off x="4115780" y="3842336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Frame 68">
            <a:extLst>
              <a:ext uri="{FF2B5EF4-FFF2-40B4-BE49-F238E27FC236}">
                <a16:creationId xmlns:a16="http://schemas.microsoft.com/office/drawing/2014/main" id="{FA6E04A5-D697-2F49-A1D0-360DFC7B793E}"/>
              </a:ext>
            </a:extLst>
          </p:cNvPr>
          <p:cNvSpPr/>
          <p:nvPr/>
        </p:nvSpPr>
        <p:spPr>
          <a:xfrm>
            <a:off x="6335078" y="3858017"/>
            <a:ext cx="648072" cy="810519"/>
          </a:xfrm>
          <a:prstGeom prst="frame">
            <a:avLst>
              <a:gd name="adj1" fmla="val 59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DFA2D0-D0FB-4B41-8DEA-B27EC665A622}"/>
              </a:ext>
            </a:extLst>
          </p:cNvPr>
          <p:cNvSpPr/>
          <p:nvPr/>
        </p:nvSpPr>
        <p:spPr>
          <a:xfrm>
            <a:off x="1087319" y="337501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FF5191-C233-8C4E-BB88-8EE804597990}"/>
              </a:ext>
            </a:extLst>
          </p:cNvPr>
          <p:cNvSpPr/>
          <p:nvPr/>
        </p:nvSpPr>
        <p:spPr>
          <a:xfrm>
            <a:off x="2802926" y="3356992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C01417-681F-714A-B340-F4813AFA3F0D}"/>
              </a:ext>
            </a:extLst>
          </p:cNvPr>
          <p:cNvSpPr/>
          <p:nvPr/>
        </p:nvSpPr>
        <p:spPr>
          <a:xfrm>
            <a:off x="443365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79FB36-4DF1-F749-9DA3-06BB1CE5D073}"/>
              </a:ext>
            </a:extLst>
          </p:cNvPr>
          <p:cNvSpPr/>
          <p:nvPr/>
        </p:nvSpPr>
        <p:spPr>
          <a:xfrm>
            <a:off x="6826598" y="3371099"/>
            <a:ext cx="114170" cy="4111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A51924-FBE9-7646-85B4-90F834BDAE91}"/>
              </a:ext>
            </a:extLst>
          </p:cNvPr>
          <p:cNvSpPr/>
          <p:nvPr/>
        </p:nvSpPr>
        <p:spPr>
          <a:xfrm>
            <a:off x="1055441" y="3860046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24F4E9C-AE6B-A843-9FF6-D7272E254BC7}"/>
              </a:ext>
            </a:extLst>
          </p:cNvPr>
          <p:cNvSpPr/>
          <p:nvPr/>
        </p:nvSpPr>
        <p:spPr>
          <a:xfrm>
            <a:off x="2783632" y="3858017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1DEA8FD-76F0-D74C-8E06-A35EFF135D27}"/>
              </a:ext>
            </a:extLst>
          </p:cNvPr>
          <p:cNvSpPr/>
          <p:nvPr/>
        </p:nvSpPr>
        <p:spPr>
          <a:xfrm>
            <a:off x="4450843" y="3846590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4B9E1B-3D71-2444-BECF-CB7DBFCD5CCA}"/>
              </a:ext>
            </a:extLst>
          </p:cNvPr>
          <p:cNvSpPr/>
          <p:nvPr/>
        </p:nvSpPr>
        <p:spPr>
          <a:xfrm>
            <a:off x="6824102" y="3857949"/>
            <a:ext cx="144016" cy="792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7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50609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1BE41-309A-5D4E-BBA8-177C17C7C30F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88C36-6246-0C4D-AF5D-483BE2049D0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E1DCB-8F68-B741-A2CB-08032FA89C1C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4214F-A577-864F-9C7C-E147316BC9BF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35317D-2F02-7C40-8892-7364CFF2536A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745606-4A76-8F42-BC38-745A2BDBF51E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57BC6B-D17D-3B48-AEC1-CECAC6E8169B}"/>
              </a:ext>
            </a:extLst>
          </p:cNvPr>
          <p:cNvCxnSpPr>
            <a:cxnSpLocks/>
          </p:cNvCxnSpPr>
          <p:nvPr/>
        </p:nvCxnSpPr>
        <p:spPr>
          <a:xfrm>
            <a:off x="4583832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D8D183-9654-304E-A57F-4C7270C782CF}"/>
              </a:ext>
            </a:extLst>
          </p:cNvPr>
          <p:cNvCxnSpPr>
            <a:cxnSpLocks/>
          </p:cNvCxnSpPr>
          <p:nvPr/>
        </p:nvCxnSpPr>
        <p:spPr>
          <a:xfrm>
            <a:off x="9336360" y="2636912"/>
            <a:ext cx="22803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Step: Parallel (m/2)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(B):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4</a:t>
            </a:r>
          </a:p>
          <a:p>
            <a:r>
              <a:rPr lang="en-US" dirty="0"/>
              <a:t>1 – 5</a:t>
            </a:r>
          </a:p>
          <a:p>
            <a:r>
              <a:rPr lang="en-US" dirty="0"/>
              <a:t>2 – 6</a:t>
            </a:r>
          </a:p>
          <a:p>
            <a:r>
              <a:rPr lang="en-US" dirty="0"/>
              <a:t>3 – 7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AAD8535-0AE0-F340-B087-8B35DF7F5575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55450C-6745-C541-ADC5-6676E4B7F5D1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C19462-04A8-BB4E-B990-2D5E8F673604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F07D35-338D-A44C-8203-6FF5CBEF4368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</p:spTree>
    <p:extLst>
      <p:ext uri="{BB962C8B-B14F-4D97-AF65-F5344CB8AC3E}">
        <p14:creationId xmlns:p14="http://schemas.microsoft.com/office/powerpoint/2010/main" val="1010659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Step: Parallel (n/2)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(A):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237050" y="2926129"/>
            <a:ext cx="83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2</a:t>
            </a:r>
          </a:p>
          <a:p>
            <a:r>
              <a:rPr lang="en-US" dirty="0"/>
              <a:t>1 – 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0 0 0 0 2 2 2 2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  <a:p>
            <a:r>
              <a:rPr lang="en-US" dirty="0"/>
              <a:t>1 1 1 1 3 3 3 3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744744" y="4511568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2A94AA-EE57-1945-896C-782ADA23053D}"/>
              </a:ext>
            </a:extLst>
          </p:cNvPr>
          <p:cNvCxnSpPr/>
          <p:nvPr/>
        </p:nvCxnSpPr>
        <p:spPr>
          <a:xfrm>
            <a:off x="8256240" y="1543733"/>
            <a:ext cx="0" cy="22322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253964-43D2-B040-8BEF-7681F77115EC}"/>
              </a:ext>
            </a:extLst>
          </p:cNvPr>
          <p:cNvCxnSpPr/>
          <p:nvPr/>
        </p:nvCxnSpPr>
        <p:spPr>
          <a:xfrm>
            <a:off x="10560496" y="1543733"/>
            <a:ext cx="0" cy="12371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2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Motivation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484784"/>
            <a:ext cx="11328400" cy="4742980"/>
          </a:xfrm>
        </p:spPr>
        <p:txBody>
          <a:bodyPr>
            <a:normAutofit/>
          </a:bodyPr>
          <a:lstStyle/>
          <a:p>
            <a:r>
              <a:rPr lang="en-US" dirty="0"/>
              <a:t>Yet another MM algorithm?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CARMA: </a:t>
            </a:r>
          </a:p>
          <a:p>
            <a:pPr lvl="1"/>
            <a:r>
              <a:rPr lang="en-US" b="1" dirty="0"/>
              <a:t>Communication Optimal: </a:t>
            </a:r>
            <a:r>
              <a:rPr lang="en-US" dirty="0"/>
              <a:t>for any dimensions and memory ranges.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EE3AAE-7E9E-EB42-AF92-0C8EA260C8BA}"/>
              </a:ext>
            </a:extLst>
          </p:cNvPr>
          <p:cNvSpPr txBox="1"/>
          <p:nvPr/>
        </p:nvSpPr>
        <p:spPr>
          <a:xfrm>
            <a:off x="5829706" y="2452730"/>
            <a:ext cx="273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matrix dimensions</a:t>
            </a:r>
          </a:p>
          <a:p>
            <a:r>
              <a:rPr lang="en-US" dirty="0"/>
              <a:t>    (like square matrices)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FFD27-D642-FE49-8C56-951D4F9721B9}"/>
              </a:ext>
            </a:extLst>
          </p:cNvPr>
          <p:cNvSpPr txBox="1"/>
          <p:nvPr/>
        </p:nvSpPr>
        <p:spPr>
          <a:xfrm>
            <a:off x="5828310" y="3278019"/>
            <a:ext cx="247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memory ranges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C2A36B-9095-4240-B5CA-BB4ED01A287E}"/>
              </a:ext>
            </a:extLst>
          </p:cNvPr>
          <p:cNvGrpSpPr/>
          <p:nvPr/>
        </p:nvGrpSpPr>
        <p:grpSpPr>
          <a:xfrm>
            <a:off x="1865656" y="2767454"/>
            <a:ext cx="2693226" cy="534174"/>
            <a:chOff x="7136574" y="3716556"/>
            <a:chExt cx="2693226" cy="534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54EDEB-3DB6-4641-9F71-35E1C65A7610}"/>
                </a:ext>
              </a:extLst>
            </p:cNvPr>
            <p:cNvSpPr txBox="1"/>
            <p:nvPr/>
          </p:nvSpPr>
          <p:spPr>
            <a:xfrm>
              <a:off x="7187374" y="3789065"/>
              <a:ext cx="2642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Communication-optimal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1926B3A0-E5B9-CE45-9D43-8EB65DA41938}"/>
                </a:ext>
              </a:extLst>
            </p:cNvPr>
            <p:cNvSpPr/>
            <p:nvPr/>
          </p:nvSpPr>
          <p:spPr>
            <a:xfrm>
              <a:off x="7136574" y="3716556"/>
              <a:ext cx="2693226" cy="534174"/>
            </a:xfrm>
            <a:prstGeom prst="frame">
              <a:avLst>
                <a:gd name="adj1" fmla="val 7562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074CF6-D635-9C45-B48A-47C17D578C87}"/>
              </a:ext>
            </a:extLst>
          </p:cNvPr>
          <p:cNvSpPr txBox="1"/>
          <p:nvPr/>
        </p:nvSpPr>
        <p:spPr>
          <a:xfrm>
            <a:off x="5023227" y="2747630"/>
            <a:ext cx="54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IF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D393B59-7621-244E-A932-57D09CF89374}"/>
              </a:ext>
            </a:extLst>
          </p:cNvPr>
          <p:cNvSpPr/>
          <p:nvPr/>
        </p:nvSpPr>
        <p:spPr>
          <a:xfrm>
            <a:off x="4861975" y="2348880"/>
            <a:ext cx="3704581" cy="2088232"/>
          </a:xfrm>
          <a:prstGeom prst="frame">
            <a:avLst>
              <a:gd name="adj1" fmla="val 21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0A94E-5DEA-204D-9E1E-89D07B35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1" y="3530256"/>
            <a:ext cx="1065491" cy="826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CC45E-CA49-F14C-8A88-D33FC402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333" y="2924944"/>
            <a:ext cx="1143447" cy="941480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9D448F6-50FF-0244-8109-6ED1280A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A9142C-1776-9A4D-9B96-E62B1C5A8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7372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Changing the underlying data layout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4AE84-59C3-E14F-8D70-ED7233F11ECC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0FA33-91E3-314A-9C1A-BCE04EA378B9}"/>
              </a:ext>
            </a:extLst>
          </p:cNvPr>
          <p:cNvSpPr txBox="1"/>
          <p:nvPr/>
        </p:nvSpPr>
        <p:spPr>
          <a:xfrm>
            <a:off x="395946" y="25146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Step: Parallel (k/2)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BC3D2-F679-924B-87D4-FFB349C3D31E}"/>
              </a:ext>
            </a:extLst>
          </p:cNvPr>
          <p:cNvSpPr txBox="1"/>
          <p:nvPr/>
        </p:nvSpPr>
        <p:spPr>
          <a:xfrm>
            <a:off x="848495" y="292612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Communication (C):</a:t>
            </a:r>
          </a:p>
          <a:p>
            <a:r>
              <a:rPr lang="en-US" b="1" dirty="0"/>
              <a:t>with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88244-34CF-B54D-BD77-2C5752D64095}"/>
              </a:ext>
            </a:extLst>
          </p:cNvPr>
          <p:cNvSpPr txBox="1"/>
          <p:nvPr/>
        </p:nvSpPr>
        <p:spPr>
          <a:xfrm>
            <a:off x="3186316" y="2931258"/>
            <a:ext cx="83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– 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F1DEAEA-808E-9C42-A940-551F5433A227}"/>
              </a:ext>
            </a:extLst>
          </p:cNvPr>
          <p:cNvSpPr/>
          <p:nvPr/>
        </p:nvSpPr>
        <p:spPr>
          <a:xfrm>
            <a:off x="4895776" y="1517112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BA28D-95E2-DB41-8CF9-83587533D504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41799-620C-D541-A721-86F6243ED9BC}"/>
              </a:ext>
            </a:extLst>
          </p:cNvPr>
          <p:cNvSpPr/>
          <p:nvPr/>
        </p:nvSpPr>
        <p:spPr>
          <a:xfrm>
            <a:off x="9744744" y="1520684"/>
            <a:ext cx="196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25481-FE5B-334C-9AD4-D83833A263A5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311F09-C635-3B4D-9818-E6BE7D24A7BC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403A83-2B1F-7C4D-87E6-CAC4D429D049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04AC9F6-26B6-EB46-A12F-7ADFD4E2BF16}"/>
              </a:ext>
            </a:extLst>
          </p:cNvPr>
          <p:cNvSpPr/>
          <p:nvPr/>
        </p:nvSpPr>
        <p:spPr>
          <a:xfrm>
            <a:off x="8120458" y="3952478"/>
            <a:ext cx="327050" cy="432048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1E1DA7-0952-7E46-B77D-4A35D804FC10}"/>
              </a:ext>
            </a:extLst>
          </p:cNvPr>
          <p:cNvSpPr/>
          <p:nvPr/>
        </p:nvSpPr>
        <p:spPr>
          <a:xfrm>
            <a:off x="4895776" y="4534846"/>
            <a:ext cx="1848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AE1CB6-7DC2-F74C-9949-C0EDFBC23469}"/>
              </a:ext>
            </a:extLst>
          </p:cNvPr>
          <p:cNvSpPr/>
          <p:nvPr/>
        </p:nvSpPr>
        <p:spPr>
          <a:xfrm>
            <a:off x="7464152" y="4511568"/>
            <a:ext cx="1872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 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823F29-7353-9246-ADFE-529D1F7DBF9F}"/>
              </a:ext>
            </a:extLst>
          </p:cNvPr>
          <p:cNvSpPr/>
          <p:nvPr/>
        </p:nvSpPr>
        <p:spPr>
          <a:xfrm>
            <a:off x="9801531" y="4511568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  <a:p>
            <a:r>
              <a:rPr lang="en-US" dirty="0"/>
              <a:t>0 0 0 0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B7B6B-6290-8C47-B49D-0D331A26F3B5}"/>
              </a:ext>
            </a:extLst>
          </p:cNvPr>
          <p:cNvSpPr/>
          <p:nvPr/>
        </p:nvSpPr>
        <p:spPr>
          <a:xfrm>
            <a:off x="10560496" y="4149080"/>
            <a:ext cx="983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  <a:p>
            <a:r>
              <a:rPr lang="en-US" dirty="0"/>
              <a:t>1 1 1 1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B4795-B3ED-F845-852B-E83FE4CA3BAB}"/>
              </a:ext>
            </a:extLst>
          </p:cNvPr>
          <p:cNvCxnSpPr>
            <a:cxnSpLocks/>
          </p:cNvCxnSpPr>
          <p:nvPr/>
        </p:nvCxnSpPr>
        <p:spPr>
          <a:xfrm flipH="1">
            <a:off x="9408368" y="4749244"/>
            <a:ext cx="1584176" cy="767988"/>
          </a:xfrm>
          <a:prstGeom prst="straightConnector1">
            <a:avLst/>
          </a:prstGeom>
          <a:ln w="19050">
            <a:solidFill>
              <a:schemeClr val="tx1">
                <a:alpha val="53000"/>
              </a:schemeClr>
            </a:solidFill>
            <a:prstDash val="sys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2E8220-C53D-754D-99B5-4E2F8A79C5F2}"/>
              </a:ext>
            </a:extLst>
          </p:cNvPr>
          <p:cNvSpPr/>
          <p:nvPr/>
        </p:nvSpPr>
        <p:spPr>
          <a:xfrm>
            <a:off x="9037373" y="4885466"/>
            <a:ext cx="109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  <a:p>
            <a:r>
              <a:rPr lang="en-US" dirty="0"/>
              <a:t>0 0 1 1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452DD-2B23-534B-8D2F-0ABC601E3A3A}"/>
              </a:ext>
            </a:extLst>
          </p:cNvPr>
          <p:cNvSpPr txBox="1"/>
          <p:nvPr/>
        </p:nvSpPr>
        <p:spPr>
          <a:xfrm>
            <a:off x="10291154" y="58115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09FCD-737D-9349-9123-D87862ECF61C}"/>
              </a:ext>
            </a:extLst>
          </p:cNvPr>
          <p:cNvCxnSpPr>
            <a:cxnSpLocks/>
          </p:cNvCxnSpPr>
          <p:nvPr/>
        </p:nvCxnSpPr>
        <p:spPr>
          <a:xfrm flipH="1">
            <a:off x="5698466" y="1494076"/>
            <a:ext cx="1" cy="130197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9D16F92-64E6-4747-945C-917F2AB59783}"/>
              </a:ext>
            </a:extLst>
          </p:cNvPr>
          <p:cNvCxnSpPr>
            <a:cxnSpLocks/>
          </p:cNvCxnSpPr>
          <p:nvPr/>
        </p:nvCxnSpPr>
        <p:spPr>
          <a:xfrm flipV="1">
            <a:off x="7248128" y="2671274"/>
            <a:ext cx="1199380" cy="54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9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51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D6D0BB-DB92-6743-860C-99A543DA8AC6}"/>
              </a:ext>
            </a:extLst>
          </p:cNvPr>
          <p:cNvSpPr/>
          <p:nvPr/>
        </p:nvSpPr>
        <p:spPr>
          <a:xfrm>
            <a:off x="4895776" y="151711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0 0 2 2 1 1 3 3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  <a:p>
            <a:r>
              <a:rPr lang="en-US" dirty="0"/>
              <a:t>4 4 6 6 5 5 7 7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9E6CF-107E-8144-9ECC-6DE01147A2D0}"/>
              </a:ext>
            </a:extLst>
          </p:cNvPr>
          <p:cNvSpPr/>
          <p:nvPr/>
        </p:nvSpPr>
        <p:spPr>
          <a:xfrm>
            <a:off x="7464152" y="151711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0 0 4 4 2 2 6 6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  <a:p>
            <a:r>
              <a:rPr lang="en-US" dirty="0"/>
              <a:t>1 1 5 5 3 3 7 7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F30189-1F26-A641-83B5-480984C2E32D}"/>
              </a:ext>
            </a:extLst>
          </p:cNvPr>
          <p:cNvSpPr/>
          <p:nvPr/>
        </p:nvSpPr>
        <p:spPr>
          <a:xfrm>
            <a:off x="9744744" y="152068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0 0 1 1 2 2 3 3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  <a:p>
            <a:r>
              <a:rPr lang="en-US" dirty="0"/>
              <a:t>4 4 5 5 6 6 7 7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E4D5B-D82A-9E4A-AFB0-2EF6E9C1AC63}"/>
              </a:ext>
            </a:extLst>
          </p:cNvPr>
          <p:cNvSpPr txBox="1"/>
          <p:nvPr/>
        </p:nvSpPr>
        <p:spPr>
          <a:xfrm>
            <a:off x="5471501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7D3D0-2A70-1642-B33F-963F9EE51378}"/>
              </a:ext>
            </a:extLst>
          </p:cNvPr>
          <p:cNvSpPr txBox="1"/>
          <p:nvPr/>
        </p:nvSpPr>
        <p:spPr>
          <a:xfrm>
            <a:off x="8001198" y="11311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FE2B96-74B6-7048-9591-993F8598BA27}"/>
              </a:ext>
            </a:extLst>
          </p:cNvPr>
          <p:cNvSpPr txBox="1"/>
          <p:nvPr/>
        </p:nvSpPr>
        <p:spPr>
          <a:xfrm>
            <a:off x="10296636" y="11247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2C53F-F9CC-034A-8F7F-599D1A09E64B}"/>
              </a:ext>
            </a:extLst>
          </p:cNvPr>
          <p:cNvSpPr txBox="1"/>
          <p:nvPr/>
        </p:nvSpPr>
        <p:spPr>
          <a:xfrm>
            <a:off x="431800" y="1268760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8)</a:t>
            </a:r>
          </a:p>
          <a:p>
            <a:endParaRPr lang="en-US" b="1" dirty="0"/>
          </a:p>
          <a:p>
            <a:r>
              <a:rPr lang="en-US" b="1" dirty="0"/>
              <a:t>Steps: Parallel(m/2, n/2, k/2)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A7E137-9593-9C47-AE29-389B54544940}"/>
              </a:ext>
            </a:extLst>
          </p:cNvPr>
          <p:cNvCxnSpPr>
            <a:cxnSpLocks/>
          </p:cNvCxnSpPr>
          <p:nvPr/>
        </p:nvCxnSpPr>
        <p:spPr>
          <a:xfrm>
            <a:off x="4583832" y="3837764"/>
            <a:ext cx="705678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52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Reshuffling still necessary sometimes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E294D-0B3E-A240-AD7D-4B03D37EF9D0}"/>
              </a:ext>
            </a:extLst>
          </p:cNvPr>
          <p:cNvSpPr txBox="1"/>
          <p:nvPr/>
        </p:nvSpPr>
        <p:spPr>
          <a:xfrm>
            <a:off x="419920" y="5032079"/>
            <a:ext cx="39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Sequential steps, same processor can end up in both halves of the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necessary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B97AA7-630C-C949-8458-83D1903EC7EF}"/>
              </a:ext>
            </a:extLst>
          </p:cNvPr>
          <p:cNvSpPr/>
          <p:nvPr/>
        </p:nvSpPr>
        <p:spPr>
          <a:xfrm>
            <a:off x="4895776" y="4069432"/>
            <a:ext cx="1848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0 0 0 0 1 1 1 1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  <a:p>
            <a:r>
              <a:rPr lang="en-US" dirty="0"/>
              <a:t>2 2 2 2 3 3 3 3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AB86B8-92D9-4246-8A08-E6FA1BB9D11F}"/>
              </a:ext>
            </a:extLst>
          </p:cNvPr>
          <p:cNvSpPr/>
          <p:nvPr/>
        </p:nvSpPr>
        <p:spPr>
          <a:xfrm>
            <a:off x="7464152" y="4069432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4FF0-E105-1F4B-A0CC-D3BDC8452FE3}"/>
              </a:ext>
            </a:extLst>
          </p:cNvPr>
          <p:cNvSpPr/>
          <p:nvPr/>
        </p:nvSpPr>
        <p:spPr>
          <a:xfrm>
            <a:off x="9744744" y="4073004"/>
            <a:ext cx="1967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0 0 1 1 0 0 1 1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  <a:p>
            <a:r>
              <a:rPr lang="en-US" dirty="0"/>
              <a:t>2 2 3 3 2 2 3 3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308100-B222-CF49-8E34-158C2AEB30F6}"/>
              </a:ext>
            </a:extLst>
          </p:cNvPr>
          <p:cNvSpPr txBox="1"/>
          <p:nvPr/>
        </p:nvSpPr>
        <p:spPr>
          <a:xfrm>
            <a:off x="431800" y="4089846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 (m, n, k, P) = (8, 8, 8, 4)</a:t>
            </a:r>
          </a:p>
          <a:p>
            <a:endParaRPr lang="en-US" b="1" dirty="0"/>
          </a:p>
          <a:p>
            <a:r>
              <a:rPr lang="en-US" b="1" dirty="0"/>
              <a:t>Steps: Par(m/2), </a:t>
            </a:r>
            <a:r>
              <a:rPr lang="en-US" b="1" dirty="0" err="1"/>
              <a:t>Seq</a:t>
            </a:r>
            <a:r>
              <a:rPr lang="en-US" b="1" dirty="0"/>
              <a:t>(n/2), Par(k/2)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43578ED-0F1E-934F-A348-05FAB29A4BB3}"/>
              </a:ext>
            </a:extLst>
          </p:cNvPr>
          <p:cNvSpPr/>
          <p:nvPr/>
        </p:nvSpPr>
        <p:spPr>
          <a:xfrm>
            <a:off x="753539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ame 57">
            <a:extLst>
              <a:ext uri="{FF2B5EF4-FFF2-40B4-BE49-F238E27FC236}">
                <a16:creationId xmlns:a16="http://schemas.microsoft.com/office/drawing/2014/main" id="{EEF7710E-0FFC-8C48-A8C5-F82B251F0346}"/>
              </a:ext>
            </a:extLst>
          </p:cNvPr>
          <p:cNvSpPr/>
          <p:nvPr/>
        </p:nvSpPr>
        <p:spPr>
          <a:xfrm>
            <a:off x="8305352" y="4089846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Frame 61">
            <a:extLst>
              <a:ext uri="{FF2B5EF4-FFF2-40B4-BE49-F238E27FC236}">
                <a16:creationId xmlns:a16="http://schemas.microsoft.com/office/drawing/2014/main" id="{3C1A5191-7B2A-7440-9393-E36681DBEB4B}"/>
              </a:ext>
            </a:extLst>
          </p:cNvPr>
          <p:cNvSpPr/>
          <p:nvPr/>
        </p:nvSpPr>
        <p:spPr>
          <a:xfrm>
            <a:off x="9840416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7D145F40-2939-174D-A197-A609B07D0805}"/>
              </a:ext>
            </a:extLst>
          </p:cNvPr>
          <p:cNvSpPr/>
          <p:nvPr/>
        </p:nvSpPr>
        <p:spPr>
          <a:xfrm>
            <a:off x="10554072" y="4149080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6F86-1F79-404F-8A6B-D4E87E15988F}"/>
              </a:ext>
            </a:extLst>
          </p:cNvPr>
          <p:cNvSpPr txBox="1"/>
          <p:nvPr/>
        </p:nvSpPr>
        <p:spPr>
          <a:xfrm>
            <a:off x="7464152" y="3655231"/>
            <a:ext cx="5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985E3-79E8-6B42-944D-9A955070A418}"/>
              </a:ext>
            </a:extLst>
          </p:cNvPr>
          <p:cNvSpPr txBox="1"/>
          <p:nvPr/>
        </p:nvSpPr>
        <p:spPr>
          <a:xfrm>
            <a:off x="7852389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D49B45-E6BA-F340-8A56-68ECD625A48B}"/>
              </a:ext>
            </a:extLst>
          </p:cNvPr>
          <p:cNvSpPr txBox="1"/>
          <p:nvPr/>
        </p:nvSpPr>
        <p:spPr>
          <a:xfrm>
            <a:off x="8240626" y="3655231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1A3C39-9B8C-444B-92E1-C43C8ACC6949}"/>
              </a:ext>
            </a:extLst>
          </p:cNvPr>
          <p:cNvSpPr txBox="1"/>
          <p:nvPr/>
        </p:nvSpPr>
        <p:spPr>
          <a:xfrm>
            <a:off x="8628863" y="3645024"/>
            <a:ext cx="5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66EC7-6E6A-9E45-941B-4EC035A74681}"/>
              </a:ext>
            </a:extLst>
          </p:cNvPr>
          <p:cNvSpPr txBox="1"/>
          <p:nvPr/>
        </p:nvSpPr>
        <p:spPr>
          <a:xfrm>
            <a:off x="5375920" y="176855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65A127-B3F1-4B49-B87E-B981002424F0}"/>
              </a:ext>
            </a:extLst>
          </p:cNvPr>
          <p:cNvSpPr txBox="1"/>
          <p:nvPr/>
        </p:nvSpPr>
        <p:spPr>
          <a:xfrm>
            <a:off x="5375920" y="243650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B2, B4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B7A5C3F-8E55-784E-BBAB-4C057CD550B5}"/>
              </a:ext>
            </a:extLst>
          </p:cNvPr>
          <p:cNvSpPr/>
          <p:nvPr/>
        </p:nvSpPr>
        <p:spPr>
          <a:xfrm>
            <a:off x="7154215" y="2200603"/>
            <a:ext cx="720080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FC26D-5426-5A4F-9848-82B0EAB19A00}"/>
              </a:ext>
            </a:extLst>
          </p:cNvPr>
          <p:cNvSpPr txBox="1"/>
          <p:nvPr/>
        </p:nvSpPr>
        <p:spPr>
          <a:xfrm>
            <a:off x="7032105" y="1803104"/>
            <a:ext cx="9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782B96-4B2F-024D-8056-2EE3AC246A14}"/>
              </a:ext>
            </a:extLst>
          </p:cNvPr>
          <p:cNvSpPr txBox="1"/>
          <p:nvPr/>
        </p:nvSpPr>
        <p:spPr>
          <a:xfrm>
            <a:off x="8284437" y="1768555"/>
            <a:ext cx="220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0: B1, B2, B3, B4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CE967-0E59-1C48-887D-FC3D79AE67D8}"/>
              </a:ext>
            </a:extLst>
          </p:cNvPr>
          <p:cNvSpPr txBox="1"/>
          <p:nvPr/>
        </p:nvSpPr>
        <p:spPr>
          <a:xfrm>
            <a:off x="8290001" y="2267580"/>
            <a:ext cx="205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2: B1, B2, B3, B4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8C73-C83D-D144-BF77-641890D1F6D2}"/>
              </a:ext>
            </a:extLst>
          </p:cNvPr>
          <p:cNvSpPr txBox="1"/>
          <p:nvPr/>
        </p:nvSpPr>
        <p:spPr>
          <a:xfrm>
            <a:off x="419920" y="1785590"/>
            <a:ext cx="4235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Happens only when Sequential step is nested within Parallel step of the same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Reshuffling of blocks still better than reshuffling of single elements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D05647-46CF-C747-90E9-6B48DD99B113}"/>
              </a:ext>
            </a:extLst>
          </p:cNvPr>
          <p:cNvCxnSpPr/>
          <p:nvPr/>
        </p:nvCxnSpPr>
        <p:spPr>
          <a:xfrm>
            <a:off x="5819924" y="2137887"/>
            <a:ext cx="0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5E5F14-A520-BD4E-BA7D-E3C30156A90B}"/>
              </a:ext>
            </a:extLst>
          </p:cNvPr>
          <p:cNvCxnSpPr>
            <a:cxnSpLocks/>
          </p:cNvCxnSpPr>
          <p:nvPr/>
        </p:nvCxnSpPr>
        <p:spPr>
          <a:xfrm flipV="1">
            <a:off x="5896406" y="2137887"/>
            <a:ext cx="300033" cy="298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6B17CA-605C-0343-A103-BB284D2C7C78}"/>
              </a:ext>
            </a:extLst>
          </p:cNvPr>
          <p:cNvCxnSpPr/>
          <p:nvPr/>
        </p:nvCxnSpPr>
        <p:spPr>
          <a:xfrm>
            <a:off x="6288021" y="2113230"/>
            <a:ext cx="0" cy="339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0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53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BD135210-EE8C-B44F-AEDC-AC47E40FC0AA}"/>
              </a:ext>
            </a:extLst>
          </p:cNvPr>
          <p:cNvSpPr/>
          <p:nvPr/>
        </p:nvSpPr>
        <p:spPr>
          <a:xfrm>
            <a:off x="1550811" y="4149080"/>
            <a:ext cx="8505629" cy="449173"/>
          </a:xfrm>
          <a:prstGeom prst="fra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9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/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𝑔𝑙𝑜𝑏𝑎𝑙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↔(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F949D8-6791-C84E-8CF3-AB7FA504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96" y="1484784"/>
                <a:ext cx="4275145" cy="369332"/>
              </a:xfrm>
              <a:prstGeom prst="rect">
                <a:avLst/>
              </a:prstGeom>
              <a:blipFill>
                <a:blip r:embed="rId2"/>
                <a:stretch>
                  <a:fillRect l="-1775" r="-147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15EEB1A-3FDA-E645-9EB3-E2AA05FF9F05}"/>
              </a:ext>
            </a:extLst>
          </p:cNvPr>
          <p:cNvSpPr/>
          <p:nvPr/>
        </p:nvSpPr>
        <p:spPr>
          <a:xfrm>
            <a:off x="1760119" y="2512255"/>
            <a:ext cx="2103633" cy="2428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0FEBD-68DF-AC4C-A9AC-256C371ECCA1}"/>
              </a:ext>
            </a:extLst>
          </p:cNvPr>
          <p:cNvSpPr/>
          <p:nvPr/>
        </p:nvSpPr>
        <p:spPr>
          <a:xfrm>
            <a:off x="2324181" y="3316691"/>
            <a:ext cx="120013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93C92-255E-F14C-BFC7-4B40CD1B46ED}"/>
              </a:ext>
            </a:extLst>
          </p:cNvPr>
          <p:cNvCxnSpPr>
            <a:cxnSpLocks/>
          </p:cNvCxnSpPr>
          <p:nvPr/>
        </p:nvCxnSpPr>
        <p:spPr>
          <a:xfrm>
            <a:off x="1760119" y="3388699"/>
            <a:ext cx="564062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95CCB6-BA5F-7241-A99F-54FD4C362E36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384187" y="2531135"/>
            <a:ext cx="1" cy="785556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/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C35735-0DBF-3845-B0E7-D2DD35B6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165269"/>
                <a:ext cx="257763" cy="369332"/>
              </a:xfrm>
              <a:prstGeom prst="rect">
                <a:avLst/>
              </a:prstGeom>
              <a:blipFill>
                <a:blip r:embed="rId3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/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2AB0B-5228-5B4B-8A0C-87AD588C6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305" y="2019238"/>
                <a:ext cx="261738" cy="369332"/>
              </a:xfrm>
              <a:prstGeom prst="rect">
                <a:avLst/>
              </a:prstGeom>
              <a:blipFill>
                <a:blip r:embed="rId4"/>
                <a:stretch>
                  <a:fillRect l="-23810" r="-1904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ame 14">
            <a:extLst>
              <a:ext uri="{FF2B5EF4-FFF2-40B4-BE49-F238E27FC236}">
                <a16:creationId xmlns:a16="http://schemas.microsoft.com/office/drawing/2014/main" id="{61E3DAAC-B8AF-A944-B4E2-6F4652335223}"/>
              </a:ext>
            </a:extLst>
          </p:cNvPr>
          <p:cNvSpPr/>
          <p:nvPr/>
        </p:nvSpPr>
        <p:spPr>
          <a:xfrm>
            <a:off x="6456040" y="2962547"/>
            <a:ext cx="2592288" cy="444396"/>
          </a:xfrm>
          <a:prstGeom prst="frame">
            <a:avLst>
              <a:gd name="adj1" fmla="val 13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5F958923-56B5-BC41-964B-FD4CB8ED5C6F}"/>
              </a:ext>
            </a:extLst>
          </p:cNvPr>
          <p:cNvSpPr/>
          <p:nvPr/>
        </p:nvSpPr>
        <p:spPr>
          <a:xfrm>
            <a:off x="7207121" y="3450915"/>
            <a:ext cx="302918" cy="686487"/>
          </a:xfrm>
          <a:prstGeom prst="upArrow">
            <a:avLst>
              <a:gd name="adj1" fmla="val 28941"/>
              <a:gd name="adj2" fmla="val 710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/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816594-F4FF-834A-A8CC-CE2DA2D5A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134" y="4139788"/>
                <a:ext cx="10568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/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𝑟𝑎𝑛𝑘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58248E-6BE5-424D-BD98-0771387EF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7" y="2962547"/>
                <a:ext cx="7524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570FB937-F513-7049-9088-0E898435F167}"/>
              </a:ext>
            </a:extLst>
          </p:cNvPr>
          <p:cNvSpPr/>
          <p:nvPr/>
        </p:nvSpPr>
        <p:spPr>
          <a:xfrm>
            <a:off x="4506510" y="3549944"/>
            <a:ext cx="920914" cy="38866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10CAD-341C-4945-B93A-2D07A61AF6E8}"/>
              </a:ext>
            </a:extLst>
          </p:cNvPr>
          <p:cNvSpPr txBox="1"/>
          <p:nvPr/>
        </p:nvSpPr>
        <p:spPr>
          <a:xfrm>
            <a:off x="4473815" y="311891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011041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8F57625-70D6-BE43-ABB9-01D4C29A0962}"/>
              </a:ext>
            </a:extLst>
          </p:cNvPr>
          <p:cNvSpPr/>
          <p:nvPr/>
        </p:nvSpPr>
        <p:spPr>
          <a:xfrm>
            <a:off x="7080307" y="3853095"/>
            <a:ext cx="288032" cy="432048"/>
          </a:xfrm>
          <a:prstGeom prst="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F31FB7-B59D-C946-9992-6F9446162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2691DCA-F406-7D4B-AADA-6926905BFEA7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B53D3E2-DE2A-0B41-8730-64A73FB81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94D9E1B-F818-0D42-B694-5364A4429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64DD16-C371-A945-8A21-C1182E1A2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66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FDCE55-BF51-8743-BBAF-A6A30A15123D}"/>
              </a:ext>
            </a:extLst>
          </p:cNvPr>
          <p:cNvSpPr/>
          <p:nvPr/>
        </p:nvSpPr>
        <p:spPr>
          <a:xfrm>
            <a:off x="911424" y="1493800"/>
            <a:ext cx="1872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0 0 2 2 0 0 2 2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  <a:p>
            <a:r>
              <a:rPr lang="en-US" dirty="0"/>
              <a:t>1 1 3 3 1 1 3 3 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F5660451-5B9C-E249-BB08-BFF24F3B0F71}"/>
              </a:ext>
            </a:extLst>
          </p:cNvPr>
          <p:cNvSpPr/>
          <p:nvPr/>
        </p:nvSpPr>
        <p:spPr>
          <a:xfrm>
            <a:off x="98266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8B21C9E-D963-6F49-97EB-4E7D025B0517}"/>
              </a:ext>
            </a:extLst>
          </p:cNvPr>
          <p:cNvSpPr/>
          <p:nvPr/>
        </p:nvSpPr>
        <p:spPr>
          <a:xfrm>
            <a:off x="1752624" y="1514214"/>
            <a:ext cx="361576" cy="1133748"/>
          </a:xfrm>
          <a:prstGeom prst="frame">
            <a:avLst>
              <a:gd name="adj1" fmla="val 5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64" y="1786050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1307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3575720" y="1514214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3935760" y="1514214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4367808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4799856" y="1519802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3575720" y="2621293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30" y="1869265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1872239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875947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17" y="1883088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8" y="2981109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9" y="2981109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54" y="2986267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46" y="2986267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6122646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6827965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047" y="1795334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8191779" y="14127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8964086" y="1412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/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b="1" dirty="0">
                    <a:latin typeface="Cambria Math" panose="02040503050406030204" pitchFamily="18" charset="0"/>
                  </a:rPr>
                  <a:t>Lemma: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9F3CF5-7106-2A46-9FE9-CA2632D0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4433001"/>
                <a:ext cx="3903243" cy="646331"/>
              </a:xfrm>
              <a:prstGeom prst="rect">
                <a:avLst/>
              </a:prstGeom>
              <a:blipFill>
                <a:blip r:embed="rId12"/>
                <a:stretch>
                  <a:fillRect l="-971" t="-192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03C02D1-0294-6D4C-88E0-2A30CE9583A6}"/>
              </a:ext>
            </a:extLst>
          </p:cNvPr>
          <p:cNvSpPr/>
          <p:nvPr/>
        </p:nvSpPr>
        <p:spPr>
          <a:xfrm>
            <a:off x="6071320" y="515688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</a:rPr>
              <a:t>Corollary :</a:t>
            </a:r>
            <a:br>
              <a:rPr lang="en-US" i="1" dirty="0">
                <a:latin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</a:rPr>
              <a:t>   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/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𝑜𝑤𝑛𝑠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B59BC2-1B63-4F4C-A871-27480A4BD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1" y="5477537"/>
                <a:ext cx="4974439" cy="369332"/>
              </a:xfrm>
              <a:prstGeom prst="rect">
                <a:avLst/>
              </a:prstGeom>
              <a:blipFill>
                <a:blip r:embed="rId1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/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Given: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, find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0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A34F1-E245-2B44-A098-D07C9DC6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65" y="4467184"/>
                <a:ext cx="5529271" cy="307777"/>
              </a:xfrm>
              <a:prstGeom prst="rect">
                <a:avLst/>
              </a:prstGeom>
              <a:blipFill>
                <a:blip r:embed="rId14"/>
                <a:stretch>
                  <a:fillRect l="-2752" t="-24000" b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/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IDEA: use </a:t>
                </a:r>
                <a:r>
                  <a:rPr lang="en-US" sz="2000" b="1" dirty="0"/>
                  <a:t>interval tree </a:t>
                </a:r>
                <a:r>
                  <a:rPr lang="en-US" sz="2000" dirty="0"/>
                  <a:t>to find which block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belongs to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D5F7A-0AAA-B446-A47A-5CE5A0D1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44" y="4992186"/>
                <a:ext cx="4620392" cy="707886"/>
              </a:xfrm>
              <a:prstGeom prst="rect">
                <a:avLst/>
              </a:prstGeom>
              <a:blipFill>
                <a:blip r:embed="rId15"/>
                <a:stretch>
                  <a:fillRect l="-1096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13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Interval Tree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DEEF-C3D7-E84B-8DC3-1682AC46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56792"/>
            <a:ext cx="5172696" cy="3230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/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Used when we want to easily: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add/delete interval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interval containing some given point/interval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F7016C-3CC1-0340-A009-292B051C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1556792"/>
                <a:ext cx="4680520" cy="1200329"/>
              </a:xfrm>
              <a:prstGeom prst="rect">
                <a:avLst/>
              </a:prstGeom>
              <a:blipFill>
                <a:blip r:embed="rId3"/>
                <a:stretch>
                  <a:fillRect l="-811" t="-210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Up Arrow 8">
            <a:extLst>
              <a:ext uri="{FF2B5EF4-FFF2-40B4-BE49-F238E27FC236}">
                <a16:creationId xmlns:a16="http://schemas.microsoft.com/office/drawing/2014/main" id="{94917DC7-61D9-C247-A4CF-F638E9260BDB}"/>
              </a:ext>
            </a:extLst>
          </p:cNvPr>
          <p:cNvSpPr/>
          <p:nvPr/>
        </p:nvSpPr>
        <p:spPr>
          <a:xfrm>
            <a:off x="2567608" y="4365104"/>
            <a:ext cx="144016" cy="504056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800BC-4177-8F4B-A395-97510DD2652B}"/>
              </a:ext>
            </a:extLst>
          </p:cNvPr>
          <p:cNvSpPr txBox="1"/>
          <p:nvPr/>
        </p:nvSpPr>
        <p:spPr>
          <a:xfrm>
            <a:off x="1703512" y="5013176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Self-balancing</a:t>
            </a:r>
          </a:p>
          <a:p>
            <a:r>
              <a:rPr lang="en-US" dirty="0"/>
              <a:t>Binary Search Tree (BST) with respect to left endpoint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/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algorithm:</a:t>
                </a:r>
              </a:p>
              <a:p>
                <a:endParaRPr lang="en-US" b="1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else</a:t>
                </a:r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𝑠𝑒𝑎𝑟𝑐h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𝑟𝑖𝑔h𝑡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AEE3B-0609-3744-BF6C-2ADBF7C1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981851"/>
                <a:ext cx="3696411" cy="2031325"/>
              </a:xfrm>
              <a:prstGeom prst="rect">
                <a:avLst/>
              </a:prstGeom>
              <a:blipFill>
                <a:blip r:embed="rId4"/>
                <a:stretch>
                  <a:fillRect l="-1027" t="-1242" b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/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Query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700A3-A40C-C343-ACA9-F0CFC40C9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56" y="5244167"/>
                <a:ext cx="4032448" cy="369332"/>
              </a:xfrm>
              <a:prstGeom prst="rect">
                <a:avLst/>
              </a:prstGeom>
              <a:blipFill>
                <a:blip r:embed="rId5"/>
                <a:stretch>
                  <a:fillRect l="-12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798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161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/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IDEA: use </a:t>
                </a:r>
                <a:r>
                  <a:rPr lang="en-US" sz="2400" b="1" dirty="0"/>
                  <a:t>rows interval tree </a:t>
                </a:r>
                <a:r>
                  <a:rPr lang="en-US" sz="2400" dirty="0"/>
                  <a:t>to locate a block containing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and use </a:t>
                </a:r>
                <a:r>
                  <a:rPr lang="en-US" sz="2400" b="1" dirty="0"/>
                  <a:t>columns interval tree </a:t>
                </a:r>
                <a:r>
                  <a:rPr lang="en-US" sz="2400" dirty="0"/>
                  <a:t>to local a block containing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50C6F8-4806-0B41-9447-7300C08F6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84600"/>
                <a:ext cx="9793088" cy="830997"/>
              </a:xfrm>
              <a:prstGeom prst="rect">
                <a:avLst/>
              </a:prstGeom>
              <a:blipFill>
                <a:blip r:embed="rId13"/>
                <a:stretch>
                  <a:fillRect l="-90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6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0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5EBCB-37B6-654D-94D2-93C4D1E3CA7A}"/>
              </a:ext>
            </a:extLst>
          </p:cNvPr>
          <p:cNvSpPr/>
          <p:nvPr/>
        </p:nvSpPr>
        <p:spPr>
          <a:xfrm>
            <a:off x="2434660" y="1772816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584FCD-02AD-904B-8BEF-C7C6FB6005DF}"/>
              </a:ext>
            </a:extLst>
          </p:cNvPr>
          <p:cNvSpPr/>
          <p:nvPr/>
        </p:nvSpPr>
        <p:spPr>
          <a:xfrm>
            <a:off x="5015880" y="2014461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9193766C-2563-EB49-813F-CE249C165E88}"/>
              </a:ext>
            </a:extLst>
          </p:cNvPr>
          <p:cNvSpPr/>
          <p:nvPr/>
        </p:nvSpPr>
        <p:spPr>
          <a:xfrm>
            <a:off x="4058731" y="2414061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Equal 20">
            <a:extLst>
              <a:ext uri="{FF2B5EF4-FFF2-40B4-BE49-F238E27FC236}">
                <a16:creationId xmlns:a16="http://schemas.microsoft.com/office/drawing/2014/main" id="{11927B0E-D618-2049-A734-8A81462CA5AB}"/>
              </a:ext>
            </a:extLst>
          </p:cNvPr>
          <p:cNvSpPr/>
          <p:nvPr/>
        </p:nvSpPr>
        <p:spPr>
          <a:xfrm>
            <a:off x="7473386" y="2463387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F49589-C3FB-474A-A2D0-BE61BFB3E5DE}"/>
              </a:ext>
            </a:extLst>
          </p:cNvPr>
          <p:cNvCxnSpPr>
            <a:cxnSpLocks/>
          </p:cNvCxnSpPr>
          <p:nvPr/>
        </p:nvCxnSpPr>
        <p:spPr>
          <a:xfrm>
            <a:off x="2434660" y="213285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BF4E05-FA8D-ED40-A295-54E600E53C6F}"/>
              </a:ext>
            </a:extLst>
          </p:cNvPr>
          <p:cNvCxnSpPr>
            <a:cxnSpLocks/>
          </p:cNvCxnSpPr>
          <p:nvPr/>
        </p:nvCxnSpPr>
        <p:spPr>
          <a:xfrm>
            <a:off x="2423592" y="2564904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9E674D-689C-AA42-9952-C76D32635138}"/>
              </a:ext>
            </a:extLst>
          </p:cNvPr>
          <p:cNvCxnSpPr>
            <a:cxnSpLocks/>
          </p:cNvCxnSpPr>
          <p:nvPr/>
        </p:nvCxnSpPr>
        <p:spPr>
          <a:xfrm>
            <a:off x="2434660" y="2963177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287832-59F8-EB40-A6F2-3C7F41B5097B}"/>
              </a:ext>
            </a:extLst>
          </p:cNvPr>
          <p:cNvCxnSpPr>
            <a:cxnSpLocks/>
          </p:cNvCxnSpPr>
          <p:nvPr/>
        </p:nvCxnSpPr>
        <p:spPr>
          <a:xfrm>
            <a:off x="5373131" y="2014480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4C525C-07B5-DF45-A814-7BAC2F3798FB}"/>
              </a:ext>
            </a:extLst>
          </p:cNvPr>
          <p:cNvCxnSpPr>
            <a:cxnSpLocks/>
          </p:cNvCxnSpPr>
          <p:nvPr/>
        </p:nvCxnSpPr>
        <p:spPr>
          <a:xfrm>
            <a:off x="584257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A5B437-079A-F140-9122-80C2147BB07E}"/>
              </a:ext>
            </a:extLst>
          </p:cNvPr>
          <p:cNvCxnSpPr>
            <a:cxnSpLocks/>
          </p:cNvCxnSpPr>
          <p:nvPr/>
        </p:nvCxnSpPr>
        <p:spPr>
          <a:xfrm>
            <a:off x="6237227" y="2014461"/>
            <a:ext cx="0" cy="10801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E15ECE-78DE-034D-90E3-06C7EAFE0E4F}"/>
              </a:ext>
            </a:extLst>
          </p:cNvPr>
          <p:cNvSpPr txBox="1"/>
          <p:nvPr/>
        </p:nvSpPr>
        <p:spPr>
          <a:xfrm>
            <a:off x="2855640" y="1772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F02DAF-BD58-4A48-984F-4D72CCA1A83A}"/>
              </a:ext>
            </a:extLst>
          </p:cNvPr>
          <p:cNvSpPr txBox="1"/>
          <p:nvPr/>
        </p:nvSpPr>
        <p:spPr>
          <a:xfrm>
            <a:off x="2852962" y="217138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087794-9CB0-664A-B44F-6B5254D8CD22}"/>
              </a:ext>
            </a:extLst>
          </p:cNvPr>
          <p:cNvSpPr txBox="1"/>
          <p:nvPr/>
        </p:nvSpPr>
        <p:spPr>
          <a:xfrm>
            <a:off x="2852962" y="257714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1FBD-B44C-7F41-BA63-0A29F6BF0C0B}"/>
              </a:ext>
            </a:extLst>
          </p:cNvPr>
          <p:cNvSpPr txBox="1"/>
          <p:nvPr/>
        </p:nvSpPr>
        <p:spPr>
          <a:xfrm>
            <a:off x="2852962" y="298244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FE79EA-1C50-6349-A76E-476A98B3E5B3}"/>
              </a:ext>
            </a:extLst>
          </p:cNvPr>
          <p:cNvSpPr txBox="1"/>
          <p:nvPr/>
        </p:nvSpPr>
        <p:spPr>
          <a:xfrm>
            <a:off x="505048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781E0F-1B39-544F-B152-0A7B74D07745}"/>
              </a:ext>
            </a:extLst>
          </p:cNvPr>
          <p:cNvSpPr txBox="1"/>
          <p:nvPr/>
        </p:nvSpPr>
        <p:spPr>
          <a:xfrm>
            <a:off x="5479749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0CA73-B2BF-5642-A995-84EB825816DE}"/>
              </a:ext>
            </a:extLst>
          </p:cNvPr>
          <p:cNvSpPr txBox="1"/>
          <p:nvPr/>
        </p:nvSpPr>
        <p:spPr>
          <a:xfrm>
            <a:off x="5877187" y="23698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B42D74-896F-544E-AF19-E0393252C6FB}"/>
              </a:ext>
            </a:extLst>
          </p:cNvPr>
          <p:cNvSpPr txBox="1"/>
          <p:nvPr/>
        </p:nvSpPr>
        <p:spPr>
          <a:xfrm>
            <a:off x="6309234" y="23503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6EB458-518D-994A-9083-DBC1897490B0}"/>
              </a:ext>
            </a:extLst>
          </p:cNvPr>
          <p:cNvSpPr/>
          <p:nvPr/>
        </p:nvSpPr>
        <p:spPr>
          <a:xfrm>
            <a:off x="8400256" y="1835532"/>
            <a:ext cx="394649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081A6F-35F0-644A-983D-2A85450D4B9F}"/>
              </a:ext>
            </a:extLst>
          </p:cNvPr>
          <p:cNvSpPr/>
          <p:nvPr/>
        </p:nvSpPr>
        <p:spPr>
          <a:xfrm>
            <a:off x="8794905" y="219557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204C74-2A2F-7E42-B76E-EAE35C01B4BE}"/>
              </a:ext>
            </a:extLst>
          </p:cNvPr>
          <p:cNvSpPr/>
          <p:nvPr/>
        </p:nvSpPr>
        <p:spPr>
          <a:xfrm>
            <a:off x="9193661" y="2555612"/>
            <a:ext cx="391783" cy="36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2141F9-93EC-E741-B250-1B7E5D1FB3DF}"/>
              </a:ext>
            </a:extLst>
          </p:cNvPr>
          <p:cNvSpPr/>
          <p:nvPr/>
        </p:nvSpPr>
        <p:spPr>
          <a:xfrm>
            <a:off x="9592417" y="2918154"/>
            <a:ext cx="392015" cy="35753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167165-A2BE-7E4B-8B73-93E5F3263701}"/>
              </a:ext>
            </a:extLst>
          </p:cNvPr>
          <p:cNvSpPr txBox="1"/>
          <p:nvPr/>
        </p:nvSpPr>
        <p:spPr>
          <a:xfrm>
            <a:off x="8453120" y="18367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AD589A-D31A-B648-92B8-B816F6E25831}"/>
              </a:ext>
            </a:extLst>
          </p:cNvPr>
          <p:cNvSpPr txBox="1"/>
          <p:nvPr/>
        </p:nvSpPr>
        <p:spPr>
          <a:xfrm>
            <a:off x="8846780" y="21909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E99B1A-80DD-8348-A851-0197BDA94D32}"/>
              </a:ext>
            </a:extLst>
          </p:cNvPr>
          <p:cNvSpPr txBox="1"/>
          <p:nvPr/>
        </p:nvSpPr>
        <p:spPr>
          <a:xfrm>
            <a:off x="9245537" y="25595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3170D2-509E-B348-B458-9918B666F2C5}"/>
              </a:ext>
            </a:extLst>
          </p:cNvPr>
          <p:cNvSpPr txBox="1"/>
          <p:nvPr/>
        </p:nvSpPr>
        <p:spPr>
          <a:xfrm>
            <a:off x="9644408" y="291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7F6C8D8-DD6B-E740-8A5E-7AD7419AD688}"/>
              </a:ext>
            </a:extLst>
          </p:cNvPr>
          <p:cNvSpPr txBox="1"/>
          <p:nvPr/>
        </p:nvSpPr>
        <p:spPr>
          <a:xfrm>
            <a:off x="1933101" y="232111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6387390-D732-6A4F-BF0D-BC535E5F1970}"/>
              </a:ext>
            </a:extLst>
          </p:cNvPr>
          <p:cNvSpPr txBox="1"/>
          <p:nvPr/>
        </p:nvSpPr>
        <p:spPr>
          <a:xfrm>
            <a:off x="2821210" y="1340768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A53A542-3628-9C4E-B059-5531B97C362B}"/>
              </a:ext>
            </a:extLst>
          </p:cNvPr>
          <p:cNvSpPr txBox="1"/>
          <p:nvPr/>
        </p:nvSpPr>
        <p:spPr>
          <a:xfrm>
            <a:off x="4631206" y="2350342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B800839-D450-DA4D-8C36-6E6191D206CF}"/>
              </a:ext>
            </a:extLst>
          </p:cNvPr>
          <p:cNvSpPr txBox="1"/>
          <p:nvPr/>
        </p:nvSpPr>
        <p:spPr>
          <a:xfrm>
            <a:off x="5636530" y="1598305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0568CC8-BBBF-254B-881D-BBDA09CB17C6}"/>
              </a:ext>
            </a:extLst>
          </p:cNvPr>
          <p:cNvSpPr txBox="1"/>
          <p:nvPr/>
        </p:nvSpPr>
        <p:spPr>
          <a:xfrm>
            <a:off x="7980048" y="246338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F14630C-556E-3C49-A11D-5E7F2F1ECAF8}"/>
              </a:ext>
            </a:extLst>
          </p:cNvPr>
          <p:cNvSpPr txBox="1"/>
          <p:nvPr/>
        </p:nvSpPr>
        <p:spPr>
          <a:xfrm>
            <a:off x="9062127" y="1401897"/>
            <a:ext cx="38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32" name="Footer Placeholder 131">
            <a:extLst>
              <a:ext uri="{FF2B5EF4-FFF2-40B4-BE49-F238E27FC236}">
                <a16:creationId xmlns:a16="http://schemas.microsoft.com/office/drawing/2014/main" id="{3A8F9E8B-361B-A449-940A-BC22CF1E7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33" name="Slide Number Placeholder 132">
            <a:extLst>
              <a:ext uri="{FF2B5EF4-FFF2-40B4-BE49-F238E27FC236}">
                <a16:creationId xmlns:a16="http://schemas.microsoft.com/office/drawing/2014/main" id="{DF1F8DFA-C822-834A-81C7-0D5323BB3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62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23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Mapper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/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662A47-7428-CB4A-BE42-54870FE6F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968" y="2305911"/>
                <a:ext cx="1358513" cy="1939057"/>
              </a:xfrm>
              <a:prstGeom prst="rect">
                <a:avLst/>
              </a:prstGeom>
              <a:blipFill>
                <a:blip r:embed="rId2"/>
                <a:stretch>
                  <a:fillRect l="-1852" t="-6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74533E-7E1D-0D48-8BC4-78FDCB6DDEA0}"/>
              </a:ext>
            </a:extLst>
          </p:cNvPr>
          <p:cNvSpPr/>
          <p:nvPr/>
        </p:nvSpPr>
        <p:spPr>
          <a:xfrm>
            <a:off x="2500024" y="2034075"/>
            <a:ext cx="1656184" cy="2214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A19639-4D67-3E47-B3D6-4AAF7C59FDFB}"/>
              </a:ext>
            </a:extLst>
          </p:cNvPr>
          <p:cNvCxnSpPr>
            <a:cxnSpLocks/>
          </p:cNvCxnSpPr>
          <p:nvPr/>
        </p:nvCxnSpPr>
        <p:spPr>
          <a:xfrm>
            <a:off x="2860064" y="2034075"/>
            <a:ext cx="0" cy="2214158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C958E2-CD2F-FE45-BB7F-A0D9DFE7B10D}"/>
              </a:ext>
            </a:extLst>
          </p:cNvPr>
          <p:cNvCxnSpPr>
            <a:cxnSpLocks/>
          </p:cNvCxnSpPr>
          <p:nvPr/>
        </p:nvCxnSpPr>
        <p:spPr>
          <a:xfrm>
            <a:off x="3292112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A1DE96-385B-4245-8155-E3E197C5AF50}"/>
              </a:ext>
            </a:extLst>
          </p:cNvPr>
          <p:cNvCxnSpPr>
            <a:cxnSpLocks/>
          </p:cNvCxnSpPr>
          <p:nvPr/>
        </p:nvCxnSpPr>
        <p:spPr>
          <a:xfrm>
            <a:off x="3724160" y="2039663"/>
            <a:ext cx="0" cy="2205305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578A31-FA86-EB45-95B9-C76B300369B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500024" y="3141154"/>
            <a:ext cx="1656184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/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B0ABC-19C4-0A4E-9EC8-2BD1AFA44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34" y="2389126"/>
                <a:ext cx="288032" cy="369332"/>
              </a:xfrm>
              <a:prstGeom prst="rect">
                <a:avLst/>
              </a:prstGeom>
              <a:blipFill>
                <a:blip r:embed="rId3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/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7A186-E0AC-594D-8CCB-BB8D73900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290" y="2396764"/>
                <a:ext cx="288032" cy="369332"/>
              </a:xfrm>
              <a:prstGeom prst="rect">
                <a:avLst/>
              </a:prstGeom>
              <a:blipFill>
                <a:blip r:embed="rId4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/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BA309A7-6F1C-7F43-9A7D-ABA196A5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20" y="2395808"/>
                <a:ext cx="288032" cy="369332"/>
              </a:xfrm>
              <a:prstGeom prst="rect">
                <a:avLst/>
              </a:prstGeom>
              <a:blipFill>
                <a:blip r:embed="rId5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/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6EAD822-D37F-DA4C-9BF1-41C64324D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21" y="2402949"/>
                <a:ext cx="288032" cy="369332"/>
              </a:xfrm>
              <a:prstGeom prst="rect">
                <a:avLst/>
              </a:prstGeom>
              <a:blipFill>
                <a:blip r:embed="rId6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/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ECA108-558D-EA4C-A650-707E7A225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72" y="3500970"/>
                <a:ext cx="288032" cy="369332"/>
              </a:xfrm>
              <a:prstGeom prst="rect">
                <a:avLst/>
              </a:prstGeom>
              <a:blipFill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/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57E4CB-B9B0-E349-A60B-AD3A60A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73" y="3500970"/>
                <a:ext cx="288032" cy="369332"/>
              </a:xfrm>
              <a:prstGeom prst="rect">
                <a:avLst/>
              </a:prstGeom>
              <a:blipFill>
                <a:blip r:embed="rId8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/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69B4270-A772-244A-9E89-DF1866F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58" y="3506128"/>
                <a:ext cx="288032" cy="369332"/>
              </a:xfrm>
              <a:prstGeom prst="rect">
                <a:avLst/>
              </a:prstGeom>
              <a:blipFill>
                <a:blip r:embed="rId9"/>
                <a:stretch>
                  <a:fillRect r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/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3B4AB-8C46-7843-8527-42DA0A9AE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50" y="3506128"/>
                <a:ext cx="288032" cy="369332"/>
              </a:xfrm>
              <a:prstGeom prst="rect">
                <a:avLst/>
              </a:prstGeom>
              <a:blipFill>
                <a:blip r:embed="rId10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7D3FC0-44DE-0847-BF9A-63D157758F75}"/>
              </a:ext>
            </a:extLst>
          </p:cNvPr>
          <p:cNvSpPr txBox="1"/>
          <p:nvPr/>
        </p:nvSpPr>
        <p:spPr>
          <a:xfrm>
            <a:off x="5046950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3392B-BE0B-D944-9871-FB2CF4AD210A}"/>
              </a:ext>
            </a:extLst>
          </p:cNvPr>
          <p:cNvSpPr txBox="1"/>
          <p:nvPr/>
        </p:nvSpPr>
        <p:spPr>
          <a:xfrm>
            <a:off x="5752269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/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2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BA8E42-2BC4-2642-96BA-8B703333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51" y="2315195"/>
                <a:ext cx="888000" cy="2769989"/>
              </a:xfrm>
              <a:prstGeom prst="rect">
                <a:avLst/>
              </a:prstGeom>
              <a:blipFill>
                <a:blip r:embed="rId11"/>
                <a:stretch>
                  <a:fillRect l="-2817" t="-457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4A66AC-6B7B-8949-A5AD-7A6EA1E542F3}"/>
              </a:ext>
            </a:extLst>
          </p:cNvPr>
          <p:cNvSpPr txBox="1"/>
          <p:nvPr/>
        </p:nvSpPr>
        <p:spPr>
          <a:xfrm>
            <a:off x="7116083" y="19326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7BEA8-FF97-0A4A-A6B6-C273E1EB67BC}"/>
              </a:ext>
            </a:extLst>
          </p:cNvPr>
          <p:cNvSpPr txBox="1"/>
          <p:nvPr/>
        </p:nvSpPr>
        <p:spPr>
          <a:xfrm>
            <a:off x="7888390" y="193263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/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/>
                  <a:t>Given: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, find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C1B012-D77F-9640-99F9-11F882CE2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5" y="4812117"/>
                <a:ext cx="5529271" cy="369332"/>
              </a:xfrm>
              <a:prstGeom prst="rect">
                <a:avLst/>
              </a:prstGeom>
              <a:blipFill>
                <a:blip r:embed="rId12"/>
                <a:stretch>
                  <a:fillRect l="-3204" t="-23333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E50C6F8-4806-0B41-9447-7300C08F692C}"/>
              </a:ext>
            </a:extLst>
          </p:cNvPr>
          <p:cNvSpPr txBox="1"/>
          <p:nvPr/>
        </p:nvSpPr>
        <p:spPr>
          <a:xfrm>
            <a:off x="623392" y="5496187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Previous solution for powers of 2:  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B5E08-F56B-E44B-8B3E-29F3688AA406}"/>
              </a:ext>
            </a:extLst>
          </p:cNvPr>
          <p:cNvSpPr txBox="1"/>
          <p:nvPr/>
        </p:nvSpPr>
        <p:spPr>
          <a:xfrm>
            <a:off x="1199456" y="2637517"/>
            <a:ext cx="1152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 Interval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A4334-E66F-AD47-B80D-ECF769842C80}"/>
              </a:ext>
            </a:extLst>
          </p:cNvPr>
          <p:cNvSpPr txBox="1"/>
          <p:nvPr/>
        </p:nvSpPr>
        <p:spPr>
          <a:xfrm>
            <a:off x="2163845" y="1347099"/>
            <a:ext cx="26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Columns Interval Tree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59B4F-A521-CF4E-8CF6-5E299ABC35C8}"/>
              </a:ext>
            </a:extLst>
          </p:cNvPr>
          <p:cNvSpPr/>
          <p:nvPr/>
        </p:nvSpPr>
        <p:spPr>
          <a:xfrm>
            <a:off x="2950133" y="2896802"/>
            <a:ext cx="108950" cy="1087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29E64C-6D80-E945-9A2E-98076913B15B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510334" y="2951200"/>
            <a:ext cx="43979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FB902-F2A3-E644-9E4C-3A74B6236E66}"/>
              </a:ext>
            </a:extLst>
          </p:cNvPr>
          <p:cNvCxnSpPr>
            <a:stCxn id="10" idx="0"/>
          </p:cNvCxnSpPr>
          <p:nvPr/>
        </p:nvCxnSpPr>
        <p:spPr>
          <a:xfrm flipV="1">
            <a:off x="3004608" y="2034075"/>
            <a:ext cx="3896" cy="862727"/>
          </a:xfrm>
          <a:prstGeom prst="line">
            <a:avLst/>
          </a:prstGeom>
          <a:ln w="254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/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D30007-50AC-F34A-B5A4-18F8FE09D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927" y="2743824"/>
                <a:ext cx="3792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/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7E27CF9-D404-DF44-AA53-18CB0F026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05" y="1681442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/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𝒔𝒕𝒆𝒑𝒔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func>
                        </m:e>
                      </m:fun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0DFDB2-02C1-0149-A34C-B1B0D814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20" y="4719784"/>
                <a:ext cx="3024336" cy="553998"/>
              </a:xfrm>
              <a:prstGeom prst="rect">
                <a:avLst/>
              </a:prstGeom>
              <a:blipFill>
                <a:blip r:embed="rId15"/>
                <a:stretch>
                  <a:fillRect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>
            <a:extLst>
              <a:ext uri="{FF2B5EF4-FFF2-40B4-BE49-F238E27FC236}">
                <a16:creationId xmlns:a16="http://schemas.microsoft.com/office/drawing/2014/main" id="{ADC4BDAF-1485-834F-B974-991D2629E054}"/>
              </a:ext>
            </a:extLst>
          </p:cNvPr>
          <p:cNvSpPr/>
          <p:nvPr/>
        </p:nvSpPr>
        <p:spPr>
          <a:xfrm>
            <a:off x="6604481" y="4869160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5BEC104D-BE21-4443-8EBF-D58B93D02B82}"/>
              </a:ext>
            </a:extLst>
          </p:cNvPr>
          <p:cNvSpPr/>
          <p:nvPr/>
        </p:nvSpPr>
        <p:spPr>
          <a:xfrm>
            <a:off x="7464152" y="4653136"/>
            <a:ext cx="1656184" cy="744991"/>
          </a:xfrm>
          <a:prstGeom prst="frame">
            <a:avLst>
              <a:gd name="adj1" fmla="val 3795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EFAEA8B7-37B5-0A47-81B8-A97A617823B2}"/>
              </a:ext>
            </a:extLst>
          </p:cNvPr>
          <p:cNvSpPr/>
          <p:nvPr/>
        </p:nvSpPr>
        <p:spPr>
          <a:xfrm>
            <a:off x="6604481" y="5576412"/>
            <a:ext cx="511602" cy="288032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/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𝒔𝒕𝒆𝒑𝒔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812B186-94C1-AE4E-8D68-0F62F7AC9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75" y="5528199"/>
                <a:ext cx="1347677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BD0DAA-63CE-4B4D-A181-47B791651E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6855" y="4719784"/>
            <a:ext cx="569251" cy="5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1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Layout 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F842D-5D4B-2243-8631-929A0FF3DBEC}"/>
              </a:ext>
            </a:extLst>
          </p:cNvPr>
          <p:cNvSpPr txBox="1"/>
          <p:nvPr/>
        </p:nvSpPr>
        <p:spPr>
          <a:xfrm>
            <a:off x="479376" y="1386573"/>
            <a:ext cx="10009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data reshufflings needed, and if needed reshufflings </a:t>
            </a:r>
          </a:p>
          <a:p>
            <a:r>
              <a:rPr lang="en-US" dirty="0"/>
              <a:t>    are on the level of blocks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efficient and simpler mapper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probably be reduced to </a:t>
            </a:r>
            <a:r>
              <a:rPr lang="en-US" dirty="0" err="1"/>
              <a:t>Scalapack</a:t>
            </a:r>
            <a:r>
              <a:rPr lang="en-US" dirty="0"/>
              <a:t> blocked layout which is more compatible with other linear-algebra libraries.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AAAA6-9185-5F49-8F99-65961183BB5E}"/>
              </a:ext>
            </a:extLst>
          </p:cNvPr>
          <p:cNvSpPr/>
          <p:nvPr/>
        </p:nvSpPr>
        <p:spPr>
          <a:xfrm>
            <a:off x="3143672" y="3573017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0 0 2 2 1 1 3 3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  <a:p>
            <a:r>
              <a:rPr lang="en-US" sz="2000" dirty="0"/>
              <a:t>4 4 6 6 5 5 7 7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C5B78C-5EA4-DD4F-BB93-5CE97B5F8F62}"/>
              </a:ext>
            </a:extLst>
          </p:cNvPr>
          <p:cNvSpPr/>
          <p:nvPr/>
        </p:nvSpPr>
        <p:spPr>
          <a:xfrm>
            <a:off x="5663952" y="4509121"/>
            <a:ext cx="816091" cy="432048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940BD4-ABB5-484B-B905-5DF7AB935300}"/>
              </a:ext>
            </a:extLst>
          </p:cNvPr>
          <p:cNvSpPr/>
          <p:nvPr/>
        </p:nvSpPr>
        <p:spPr>
          <a:xfrm>
            <a:off x="7152027" y="3573016"/>
            <a:ext cx="18482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0 0 1 1 2 2 3 3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  <a:p>
            <a:r>
              <a:rPr lang="en-US" sz="2000" dirty="0"/>
              <a:t>4 4 5 5 6 6 7 7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423E6-29AA-724F-8A00-629215771D9B}"/>
              </a:ext>
            </a:extLst>
          </p:cNvPr>
          <p:cNvSpPr txBox="1"/>
          <p:nvPr/>
        </p:nvSpPr>
        <p:spPr>
          <a:xfrm>
            <a:off x="5663907" y="387112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relabel ranks</a:t>
            </a:r>
          </a:p>
        </p:txBody>
      </p:sp>
    </p:spTree>
    <p:extLst>
      <p:ext uri="{BB962C8B-B14F-4D97-AF65-F5344CB8AC3E}">
        <p14:creationId xmlns:p14="http://schemas.microsoft.com/office/powerpoint/2010/main" val="2759059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Main Improvements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63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02DEC543-2509-B546-9B94-3EB644C19C1D}"/>
              </a:ext>
            </a:extLst>
          </p:cNvPr>
          <p:cNvSpPr/>
          <p:nvPr/>
        </p:nvSpPr>
        <p:spPr>
          <a:xfrm>
            <a:off x="1055440" y="4581128"/>
            <a:ext cx="11017224" cy="1296144"/>
          </a:xfrm>
          <a:prstGeom prst="frame">
            <a:avLst>
              <a:gd name="adj1" fmla="val 427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9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Allowing any splitting strategy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AFAE0-7AC5-B04B-8CFE-58D82027E437}"/>
              </a:ext>
            </a:extLst>
          </p:cNvPr>
          <p:cNvGrpSpPr/>
          <p:nvPr/>
        </p:nvGrpSpPr>
        <p:grpSpPr>
          <a:xfrm>
            <a:off x="473650" y="2724421"/>
            <a:ext cx="10009112" cy="369332"/>
            <a:chOff x="431800" y="1988840"/>
            <a:chExt cx="1000911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F842D-5D4B-2243-8631-929A0FF3DBEC}"/>
                </a:ext>
              </a:extLst>
            </p:cNvPr>
            <p:cNvSpPr txBox="1"/>
            <p:nvPr/>
          </p:nvSpPr>
          <p:spPr>
            <a:xfrm>
              <a:off x="431800" y="1988840"/>
              <a:ext cx="10009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If Sequential and Parallel steps interleaved               complicated splitting schemes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CAEA2B9A-B2D3-1148-8358-B4B1E4A71AD4}"/>
                </a:ext>
              </a:extLst>
            </p:cNvPr>
            <p:cNvSpPr/>
            <p:nvPr/>
          </p:nvSpPr>
          <p:spPr>
            <a:xfrm>
              <a:off x="5375920" y="2054715"/>
              <a:ext cx="540811" cy="237581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ED2EB71-99BD-134B-B92A-E6EAB6D698BB}"/>
              </a:ext>
            </a:extLst>
          </p:cNvPr>
          <p:cNvSpPr txBox="1"/>
          <p:nvPr/>
        </p:nvSpPr>
        <p:spPr>
          <a:xfrm>
            <a:off x="473650" y="1467780"/>
            <a:ext cx="710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Originally, all Sequential steps had to be before all Parallel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/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41049-7CE0-904F-861D-65C6B891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2159415"/>
                <a:ext cx="3437992" cy="276999"/>
              </a:xfrm>
              <a:prstGeom prst="rect">
                <a:avLst/>
              </a:prstGeom>
              <a:blipFill>
                <a:blip r:embed="rId2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/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C8C0AB-C575-5641-AFA7-358B12B7B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18" y="3379932"/>
                <a:ext cx="3437992" cy="276999"/>
              </a:xfrm>
              <a:prstGeom prst="rect">
                <a:avLst/>
              </a:prstGeom>
              <a:blipFill>
                <a:blip r:embed="rId3"/>
                <a:stretch>
                  <a:fillRect l="-1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A492BAC-50E3-F446-BEDE-C58BEBF73937}"/>
              </a:ext>
            </a:extLst>
          </p:cNvPr>
          <p:cNvSpPr txBox="1"/>
          <p:nvPr/>
        </p:nvSpPr>
        <p:spPr>
          <a:xfrm>
            <a:off x="473650" y="4008739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be able to interleave step types because: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/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𝑃𝑎𝑟𝑎𝑙𝑙𝑒𝑙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6A19A2-94CC-EE42-A47D-10F652E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832" y="4955696"/>
                <a:ext cx="2044278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/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8CE8BB0-4A94-F04C-87F1-7E96497B4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64988"/>
                <a:ext cx="281461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B3CF9E-94FB-CA4E-8AC9-CF93BC138EB2}"/>
              </a:ext>
            </a:extLst>
          </p:cNvPr>
          <p:cNvSpPr txBox="1"/>
          <p:nvPr/>
        </p:nvSpPr>
        <p:spPr>
          <a:xfrm>
            <a:off x="839416" y="535822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324D4-E55C-134E-97D8-AB2758B16877}"/>
              </a:ext>
            </a:extLst>
          </p:cNvPr>
          <p:cNvSpPr txBox="1"/>
          <p:nvPr/>
        </p:nvSpPr>
        <p:spPr>
          <a:xfrm>
            <a:off x="8184232" y="5374957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most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communication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F2971-6AA7-3A43-8CB6-6F33AC510104}"/>
              </a:ext>
            </a:extLst>
          </p:cNvPr>
          <p:cNvCxnSpPr>
            <a:stCxn id="14" idx="3"/>
            <a:endCxn id="9" idx="1"/>
          </p:cNvCxnSpPr>
          <p:nvPr/>
        </p:nvCxnSpPr>
        <p:spPr>
          <a:xfrm flipV="1">
            <a:off x="3366001" y="5140362"/>
            <a:ext cx="4605831" cy="929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/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𝐼𝑛𝑡𝑒𝑟𝑙𝑒𝑎𝑣𝑒𝑑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68452D-7CE4-504C-B6C4-DBA46C03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599671"/>
                <a:ext cx="3202159" cy="276999"/>
              </a:xfrm>
              <a:prstGeom prst="rect">
                <a:avLst/>
              </a:prstGeom>
              <a:blipFill>
                <a:blip r:embed="rId6"/>
                <a:stretch>
                  <a:fillRect l="-1186" r="-118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BF6D418-B700-7949-A738-2069087B37D0}"/>
              </a:ext>
            </a:extLst>
          </p:cNvPr>
          <p:cNvSpPr/>
          <p:nvPr/>
        </p:nvSpPr>
        <p:spPr>
          <a:xfrm>
            <a:off x="4223792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ABE0B3-96AC-0F42-9DB4-BA75E462F1CD}"/>
              </a:ext>
            </a:extLst>
          </p:cNvPr>
          <p:cNvSpPr/>
          <p:nvPr/>
        </p:nvSpPr>
        <p:spPr>
          <a:xfrm>
            <a:off x="4619554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06398-625F-F24E-93D8-EDDF13013CC5}"/>
              </a:ext>
            </a:extLst>
          </p:cNvPr>
          <p:cNvSpPr/>
          <p:nvPr/>
        </p:nvSpPr>
        <p:spPr>
          <a:xfrm>
            <a:off x="5056730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CAECC3-E14F-AC44-B231-562541E8D793}"/>
              </a:ext>
            </a:extLst>
          </p:cNvPr>
          <p:cNvSpPr/>
          <p:nvPr/>
        </p:nvSpPr>
        <p:spPr>
          <a:xfrm>
            <a:off x="5478206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5595FC-5015-484F-A9BA-18D6938A8A3A}"/>
              </a:ext>
            </a:extLst>
          </p:cNvPr>
          <p:cNvSpPr/>
          <p:nvPr/>
        </p:nvSpPr>
        <p:spPr>
          <a:xfrm>
            <a:off x="5894268" y="5077646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19213D-B560-1F4D-8F39-76C89022C1B2}"/>
              </a:ext>
            </a:extLst>
          </p:cNvPr>
          <p:cNvSpPr/>
          <p:nvPr/>
        </p:nvSpPr>
        <p:spPr>
          <a:xfrm>
            <a:off x="6312912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4F901C-E6E1-A040-894B-B880DC0779E9}"/>
              </a:ext>
            </a:extLst>
          </p:cNvPr>
          <p:cNvSpPr/>
          <p:nvPr/>
        </p:nvSpPr>
        <p:spPr>
          <a:xfrm>
            <a:off x="6709831" y="5061668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BADB16-1A97-414B-B466-9C95D82BC04D}"/>
              </a:ext>
            </a:extLst>
          </p:cNvPr>
          <p:cNvSpPr/>
          <p:nvPr/>
        </p:nvSpPr>
        <p:spPr>
          <a:xfrm>
            <a:off x="7124160" y="5068354"/>
            <a:ext cx="128626" cy="14401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08E9B-BC39-D24C-B112-28D31BF7CBEB}"/>
              </a:ext>
            </a:extLst>
          </p:cNvPr>
          <p:cNvSpPr txBox="1"/>
          <p:nvPr/>
        </p:nvSpPr>
        <p:spPr>
          <a:xfrm>
            <a:off x="4814148" y="5334352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tradeoff between </a:t>
            </a:r>
          </a:p>
          <a:p>
            <a:r>
              <a:rPr lang="en-US" dirty="0"/>
              <a:t>memory and </a:t>
            </a:r>
            <a:r>
              <a:rPr lang="en-US" dirty="0" err="1"/>
              <a:t>comm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88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511341" y="5603714"/>
            <a:ext cx="1586628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A2F6B-7994-0245-8DAE-97CE2ABB82AD}"/>
              </a:ext>
            </a:extLst>
          </p:cNvPr>
          <p:cNvSpPr/>
          <p:nvPr/>
        </p:nvSpPr>
        <p:spPr>
          <a:xfrm>
            <a:off x="9218469" y="5603714"/>
            <a:ext cx="1586628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8AD57-EC94-E540-9544-53C8C5CB6ACC}"/>
              </a:ext>
            </a:extLst>
          </p:cNvPr>
          <p:cNvSpPr txBox="1"/>
          <p:nvPr/>
        </p:nvSpPr>
        <p:spPr>
          <a:xfrm>
            <a:off x="572725" y="1278817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to the new data layout we use!</a:t>
            </a:r>
          </a:p>
        </p:txBody>
      </p:sp>
    </p:spTree>
    <p:extLst>
      <p:ext uri="{BB962C8B-B14F-4D97-AF65-F5344CB8AC3E}">
        <p14:creationId xmlns:p14="http://schemas.microsoft.com/office/powerpoint/2010/main" val="3204368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1514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391734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1514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151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1514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1514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151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1514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1514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89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67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569446" y="5078600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interleaved steps allowed, two </a:t>
            </a:r>
            <a:r>
              <a:rPr lang="en-US" dirty="0" err="1"/>
              <a:t>consequtive</a:t>
            </a:r>
            <a:r>
              <a:rPr lang="en-US" dirty="0"/>
              <a:t> </a:t>
            </a:r>
            <a:r>
              <a:rPr lang="en-US" dirty="0" err="1"/>
              <a:t>Seqential</a:t>
            </a:r>
            <a:r>
              <a:rPr lang="en-US" dirty="0"/>
              <a:t> steps might consist of many nested and unequal </a:t>
            </a:r>
            <a:r>
              <a:rPr lang="en-US" dirty="0" err="1"/>
              <a:t>substeps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might change their sizes inside the recursive call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3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68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69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18ABD-E94A-2F43-9BD3-1FA8FC58883B}"/>
              </a:ext>
            </a:extLst>
          </p:cNvPr>
          <p:cNvSpPr txBox="1"/>
          <p:nvPr/>
        </p:nvSpPr>
        <p:spPr>
          <a:xfrm>
            <a:off x="1296366" y="5507940"/>
            <a:ext cx="506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cannot just jump to the next block!!!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1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Is communication really necessary?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E08CA-2685-0141-8F3D-491392BAFB97}"/>
              </a:ext>
            </a:extLst>
          </p:cNvPr>
          <p:cNvSpPr txBox="1"/>
          <p:nvPr/>
        </p:nvSpPr>
        <p:spPr>
          <a:xfrm>
            <a:off x="524379" y="1408398"/>
            <a:ext cx="7856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 in data is necessary in order to parallelize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communication to make 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matrix is split, the other one has to be communicated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6407180-070E-494C-9D5B-D9F1445F8CE0}"/>
              </a:ext>
            </a:extLst>
          </p:cNvPr>
          <p:cNvSpPr/>
          <p:nvPr/>
        </p:nvSpPr>
        <p:spPr>
          <a:xfrm>
            <a:off x="2887957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4EB0-BBA4-A248-BCB3-6EF143DADAD3}"/>
              </a:ext>
            </a:extLst>
          </p:cNvPr>
          <p:cNvSpPr txBox="1"/>
          <p:nvPr/>
        </p:nvSpPr>
        <p:spPr>
          <a:xfrm>
            <a:off x="2462452" y="3315103"/>
            <a:ext cx="106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01C33527-E0AB-D84C-B4E5-883E7F168082}"/>
              </a:ext>
            </a:extLst>
          </p:cNvPr>
          <p:cNvSpPr/>
          <p:nvPr/>
        </p:nvSpPr>
        <p:spPr>
          <a:xfrm>
            <a:off x="5884501" y="3789040"/>
            <a:ext cx="218702" cy="360040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9456FD-CDC5-8F4F-9121-D7CA891D9639}"/>
              </a:ext>
            </a:extLst>
          </p:cNvPr>
          <p:cNvSpPr txBox="1"/>
          <p:nvPr/>
        </p:nvSpPr>
        <p:spPr>
          <a:xfrm>
            <a:off x="5063282" y="3357371"/>
            <a:ext cx="186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communicated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969835-66AC-AE40-807C-487134231CFE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BE60CF-4EC3-524E-81C5-2265E0BC5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B56D26-951D-464E-8B4C-3652BD98A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4461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Sequential Steps Solution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92E437-DD99-3141-A8D0-13F7F7B6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98" y="1193804"/>
            <a:ext cx="8328804" cy="3707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4EFC86-E649-F545-AA9B-3F82D85F6268}"/>
              </a:ext>
            </a:extLst>
          </p:cNvPr>
          <p:cNvSpPr/>
          <p:nvPr/>
        </p:nvSpPr>
        <p:spPr>
          <a:xfrm>
            <a:off x="748744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28B5E1-CCDC-364B-8DC9-A72D8F3FB085}"/>
              </a:ext>
            </a:extLst>
          </p:cNvPr>
          <p:cNvSpPr/>
          <p:nvPr/>
        </p:nvSpPr>
        <p:spPr>
          <a:xfrm>
            <a:off x="739214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7C692-C766-814F-B350-9B11E73E47AB}"/>
              </a:ext>
            </a:extLst>
          </p:cNvPr>
          <p:cNvSpPr/>
          <p:nvPr/>
        </p:nvSpPr>
        <p:spPr>
          <a:xfrm>
            <a:off x="785767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6B09D-3B7D-1149-B6B1-5DFB7DF67B01}"/>
              </a:ext>
            </a:extLst>
          </p:cNvPr>
          <p:cNvSpPr/>
          <p:nvPr/>
        </p:nvSpPr>
        <p:spPr>
          <a:xfrm>
            <a:off x="823286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807FE-8884-7347-89BE-19B6ED3DFDF7}"/>
              </a:ext>
            </a:extLst>
          </p:cNvPr>
          <p:cNvSpPr/>
          <p:nvPr/>
        </p:nvSpPr>
        <p:spPr>
          <a:xfrm>
            <a:off x="859830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5197AE-A626-3E46-B88E-FA77966EA228}"/>
              </a:ext>
            </a:extLst>
          </p:cNvPr>
          <p:cNvSpPr/>
          <p:nvPr/>
        </p:nvSpPr>
        <p:spPr>
          <a:xfrm>
            <a:off x="897375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253AC-5086-D749-BACE-A9C1ACC5E690}"/>
              </a:ext>
            </a:extLst>
          </p:cNvPr>
          <p:cNvSpPr/>
          <p:nvPr/>
        </p:nvSpPr>
        <p:spPr>
          <a:xfrm>
            <a:off x="935508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9AB616-DC06-FD44-AEAA-E4785B954009}"/>
              </a:ext>
            </a:extLst>
          </p:cNvPr>
          <p:cNvSpPr/>
          <p:nvPr/>
        </p:nvSpPr>
        <p:spPr>
          <a:xfrm>
            <a:off x="971720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629B4-16DA-4C4B-B097-4F587F7ECE40}"/>
              </a:ext>
            </a:extLst>
          </p:cNvPr>
          <p:cNvSpPr/>
          <p:nvPr/>
        </p:nvSpPr>
        <p:spPr>
          <a:xfrm>
            <a:off x="1010397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C6703C-E121-0144-8A9D-91AE0E0A72F0}"/>
              </a:ext>
            </a:extLst>
          </p:cNvPr>
          <p:cNvSpPr/>
          <p:nvPr/>
        </p:nvSpPr>
        <p:spPr>
          <a:xfrm>
            <a:off x="1049074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block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∨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block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7931"/>
                <a:ext cx="4968552" cy="878638"/>
              </a:xfrm>
              <a:prstGeom prst="rect">
                <a:avLst/>
              </a:prstGeom>
              <a:blipFill>
                <a:blip r:embed="rId3"/>
                <a:stretch>
                  <a:fillRect l="-509" t="-1429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1384" y="582656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Skip all blocks less than the current submatrix</a:t>
            </a:r>
          </a:p>
        </p:txBody>
      </p:sp>
    </p:spTree>
    <p:extLst>
      <p:ext uri="{BB962C8B-B14F-4D97-AF65-F5344CB8AC3E}">
        <p14:creationId xmlns:p14="http://schemas.microsoft.com/office/powerpoint/2010/main" val="4083504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F2A3CA-70B5-1C48-AD82-842B5E6CA687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itel 1">
            <a:extLst>
              <a:ext uri="{FF2B5EF4-FFF2-40B4-BE49-F238E27FC236}">
                <a16:creationId xmlns:a16="http://schemas.microsoft.com/office/drawing/2014/main" id="{41A0A652-2482-3747-9EB3-A13BDA6C9BB3}"/>
              </a:ext>
            </a:extLst>
          </p:cNvPr>
          <p:cNvSpPr txBox="1">
            <a:spLocks/>
          </p:cNvSpPr>
          <p:nvPr/>
        </p:nvSpPr>
        <p:spPr>
          <a:xfrm>
            <a:off x="419920" y="116632"/>
            <a:ext cx="11328400" cy="862012"/>
          </a:xfrm>
          <a:prstGeom prst="rect">
            <a:avLst/>
          </a:prstGeom>
        </p:spPr>
        <p:txBody>
          <a:bodyPr vert="horz" lIns="0" tIns="45720" rIns="0" bIns="7200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Parallel Steps Complications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95BBA-7698-8044-828B-C14AE16F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marko.kabic@cscs.ch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465D-9C12-7746-AF1B-624B5FAC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344C5-7DAB-824D-91C8-42259927765F}" type="slidenum">
              <a:rPr lang="en-US" smtClean="0"/>
              <a:t>71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536C6B-C14F-7E4D-B2A6-F770E3BEAEF7}"/>
              </a:ext>
            </a:extLst>
          </p:cNvPr>
          <p:cNvSpPr txBox="1"/>
          <p:nvPr/>
        </p:nvSpPr>
        <p:spPr>
          <a:xfrm>
            <a:off x="6576083" y="4572138"/>
            <a:ext cx="346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how much in each step?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F40906F4-D876-4F45-ACBC-17BDF7C453A9}"/>
              </a:ext>
            </a:extLst>
          </p:cNvPr>
          <p:cNvSpPr/>
          <p:nvPr/>
        </p:nvSpPr>
        <p:spPr>
          <a:xfrm>
            <a:off x="5831970" y="4612788"/>
            <a:ext cx="528059" cy="288032"/>
          </a:xfrm>
          <a:prstGeom prst="lef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95EE-002B-BA4C-849D-3DA33592783F}"/>
              </a:ext>
            </a:extLst>
          </p:cNvPr>
          <p:cNvSpPr txBox="1"/>
          <p:nvPr/>
        </p:nvSpPr>
        <p:spPr>
          <a:xfrm>
            <a:off x="5539001" y="5690349"/>
            <a:ext cx="4920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only the blocks inside the current submatrix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D8EFB-4C79-9F4A-84A4-A383AD31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41" y="1285949"/>
            <a:ext cx="7389518" cy="3699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/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Introduce relation: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1600" dirty="0"/>
                  <a:t>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block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CD10D-40D3-2B44-97E4-27B22593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284" y="4993812"/>
                <a:ext cx="4968552" cy="607602"/>
              </a:xfrm>
              <a:prstGeom prst="rect">
                <a:avLst/>
              </a:prstGeom>
              <a:blipFill>
                <a:blip r:embed="rId3"/>
                <a:stretch>
                  <a:fillRect l="-509" t="-204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C3AF774-BD7D-6049-901D-C73ED6A98D1B}"/>
              </a:ext>
            </a:extLst>
          </p:cNvPr>
          <p:cNvSpPr/>
          <p:nvPr/>
        </p:nvSpPr>
        <p:spPr>
          <a:xfrm>
            <a:off x="1726806" y="4626614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6B0953F5-BE7F-F544-B425-D4F4A2331F88}"/>
              </a:ext>
            </a:extLst>
          </p:cNvPr>
          <p:cNvSpPr/>
          <p:nvPr/>
        </p:nvSpPr>
        <p:spPr>
          <a:xfrm>
            <a:off x="1631504" y="4509120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EDAFC-5EDD-194B-BF9E-02EBD7720782}"/>
              </a:ext>
            </a:extLst>
          </p:cNvPr>
          <p:cNvSpPr/>
          <p:nvPr/>
        </p:nvSpPr>
        <p:spPr>
          <a:xfrm>
            <a:off x="2097031" y="4626614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ED7A56-1C41-E744-A346-8F4EA831A71B}"/>
              </a:ext>
            </a:extLst>
          </p:cNvPr>
          <p:cNvSpPr/>
          <p:nvPr/>
        </p:nvSpPr>
        <p:spPr>
          <a:xfrm>
            <a:off x="2472225" y="4626614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156A93-0232-524E-8D7A-1D15F8D08433}"/>
              </a:ext>
            </a:extLst>
          </p:cNvPr>
          <p:cNvSpPr/>
          <p:nvPr/>
        </p:nvSpPr>
        <p:spPr>
          <a:xfrm>
            <a:off x="2837665" y="4626614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16F687-6787-9B4F-893F-8CEAF61D5748}"/>
              </a:ext>
            </a:extLst>
          </p:cNvPr>
          <p:cNvSpPr/>
          <p:nvPr/>
        </p:nvSpPr>
        <p:spPr>
          <a:xfrm>
            <a:off x="3213111" y="4626614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931B76-F736-7B4A-A10F-AA37F8892C75}"/>
              </a:ext>
            </a:extLst>
          </p:cNvPr>
          <p:cNvSpPr/>
          <p:nvPr/>
        </p:nvSpPr>
        <p:spPr>
          <a:xfrm>
            <a:off x="3594448" y="4626614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84DDF-700F-3F47-87C5-0EFCCAF37D83}"/>
              </a:ext>
            </a:extLst>
          </p:cNvPr>
          <p:cNvSpPr/>
          <p:nvPr/>
        </p:nvSpPr>
        <p:spPr>
          <a:xfrm>
            <a:off x="3956568" y="4626614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08B6A5-B975-8A46-B5C0-F12954442568}"/>
              </a:ext>
            </a:extLst>
          </p:cNvPr>
          <p:cNvSpPr/>
          <p:nvPr/>
        </p:nvSpPr>
        <p:spPr>
          <a:xfrm>
            <a:off x="4343336" y="4626614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A85955-B5DB-B543-A51C-28A9E5C03528}"/>
              </a:ext>
            </a:extLst>
          </p:cNvPr>
          <p:cNvSpPr/>
          <p:nvPr/>
        </p:nvSpPr>
        <p:spPr>
          <a:xfrm>
            <a:off x="4730104" y="4626614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329478-3626-4041-8D0B-4987510D0AAD}"/>
              </a:ext>
            </a:extLst>
          </p:cNvPr>
          <p:cNvSpPr/>
          <p:nvPr/>
        </p:nvSpPr>
        <p:spPr>
          <a:xfrm>
            <a:off x="1726806" y="5603032"/>
            <a:ext cx="312851" cy="2742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E2A57173-8D57-CA4D-B6E7-CF95AE120150}"/>
              </a:ext>
            </a:extLst>
          </p:cNvPr>
          <p:cNvSpPr/>
          <p:nvPr/>
        </p:nvSpPr>
        <p:spPr>
          <a:xfrm>
            <a:off x="1631504" y="5485538"/>
            <a:ext cx="3528392" cy="607758"/>
          </a:xfrm>
          <a:prstGeom prst="frame">
            <a:avLst>
              <a:gd name="adj1" fmla="val 824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D6028C-1538-D446-A6C9-6DD1634D0ACD}"/>
              </a:ext>
            </a:extLst>
          </p:cNvPr>
          <p:cNvSpPr/>
          <p:nvPr/>
        </p:nvSpPr>
        <p:spPr>
          <a:xfrm>
            <a:off x="2097031" y="5603032"/>
            <a:ext cx="312851" cy="2022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AE0FC0-B8B3-5B48-A84E-337345B06363}"/>
              </a:ext>
            </a:extLst>
          </p:cNvPr>
          <p:cNvSpPr/>
          <p:nvPr/>
        </p:nvSpPr>
        <p:spPr>
          <a:xfrm>
            <a:off x="2472225" y="5603032"/>
            <a:ext cx="312851" cy="34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A64131-DFA2-2B4E-B366-DC5E5AED00E7}"/>
              </a:ext>
            </a:extLst>
          </p:cNvPr>
          <p:cNvSpPr/>
          <p:nvPr/>
        </p:nvSpPr>
        <p:spPr>
          <a:xfrm>
            <a:off x="2837665" y="5603032"/>
            <a:ext cx="312851" cy="2022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3C18C7-FF5E-2745-B2CA-DB482250A5A0}"/>
              </a:ext>
            </a:extLst>
          </p:cNvPr>
          <p:cNvSpPr/>
          <p:nvPr/>
        </p:nvSpPr>
        <p:spPr>
          <a:xfrm>
            <a:off x="3213111" y="5603032"/>
            <a:ext cx="312851" cy="274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900CE3-050B-634B-B97E-B659CF4B7539}"/>
              </a:ext>
            </a:extLst>
          </p:cNvPr>
          <p:cNvSpPr/>
          <p:nvPr/>
        </p:nvSpPr>
        <p:spPr>
          <a:xfrm>
            <a:off x="3594448" y="5603032"/>
            <a:ext cx="312851" cy="3462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593862-FE3A-8F47-A350-09257A9F6C05}"/>
              </a:ext>
            </a:extLst>
          </p:cNvPr>
          <p:cNvSpPr/>
          <p:nvPr/>
        </p:nvSpPr>
        <p:spPr>
          <a:xfrm>
            <a:off x="3956568" y="5603032"/>
            <a:ext cx="312851" cy="1514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370468-B78D-344B-AA0C-CB577C8CC6FC}"/>
              </a:ext>
            </a:extLst>
          </p:cNvPr>
          <p:cNvSpPr/>
          <p:nvPr/>
        </p:nvSpPr>
        <p:spPr>
          <a:xfrm>
            <a:off x="4343336" y="5603032"/>
            <a:ext cx="312851" cy="2022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7FDF39-CE52-7746-A39C-E2793B3FCB8C}"/>
              </a:ext>
            </a:extLst>
          </p:cNvPr>
          <p:cNvSpPr/>
          <p:nvPr/>
        </p:nvSpPr>
        <p:spPr>
          <a:xfrm>
            <a:off x="4730104" y="5603032"/>
            <a:ext cx="312851" cy="2742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E77D-8975-3D47-993B-FA3E06B44ED5}"/>
              </a:ext>
            </a:extLst>
          </p:cNvPr>
          <p:cNvSpPr txBox="1"/>
          <p:nvPr/>
        </p:nvSpPr>
        <p:spPr>
          <a:xfrm>
            <a:off x="961716" y="4579068"/>
            <a:ext cx="30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5C326-2122-F348-A36A-EA8B2C9848FA}"/>
              </a:ext>
            </a:extLst>
          </p:cNvPr>
          <p:cNvSpPr txBox="1"/>
          <p:nvPr/>
        </p:nvSpPr>
        <p:spPr>
          <a:xfrm>
            <a:off x="780957" y="4100940"/>
            <a:ext cx="66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155C08-02C7-B64E-8248-CE943DC5F45B}"/>
              </a:ext>
            </a:extLst>
          </p:cNvPr>
          <p:cNvSpPr txBox="1"/>
          <p:nvPr/>
        </p:nvSpPr>
        <p:spPr>
          <a:xfrm>
            <a:off x="445127" y="5519482"/>
            <a:ext cx="91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P/2 +1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154FC6A9-8023-9143-8CC6-A59D9A67FD1C}"/>
              </a:ext>
            </a:extLst>
          </p:cNvPr>
          <p:cNvSpPr/>
          <p:nvPr/>
        </p:nvSpPr>
        <p:spPr>
          <a:xfrm>
            <a:off x="3158799" y="4365103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AF2EB562-999E-A549-AFC3-2BFA1648ED10}"/>
              </a:ext>
            </a:extLst>
          </p:cNvPr>
          <p:cNvSpPr/>
          <p:nvPr/>
        </p:nvSpPr>
        <p:spPr>
          <a:xfrm>
            <a:off x="3143672" y="5373216"/>
            <a:ext cx="1571305" cy="818445"/>
          </a:xfrm>
          <a:prstGeom prst="frame">
            <a:avLst>
              <a:gd name="adj1" fmla="val 324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9D963-BC5C-C947-A08C-10CB0DAB7023}"/>
              </a:ext>
            </a:extLst>
          </p:cNvPr>
          <p:cNvSpPr txBox="1"/>
          <p:nvPr/>
        </p:nvSpPr>
        <p:spPr>
          <a:xfrm>
            <a:off x="3435352" y="3730423"/>
            <a:ext cx="135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submatrix</a:t>
            </a: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E2752AF3-49E8-4041-9DAA-6D669C5A4113}"/>
              </a:ext>
            </a:extLst>
          </p:cNvPr>
          <p:cNvSpPr/>
          <p:nvPr/>
        </p:nvSpPr>
        <p:spPr>
          <a:xfrm>
            <a:off x="4096512" y="5192195"/>
            <a:ext cx="119544" cy="18966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23AC668B-6250-7144-B47E-0E2BBCCBA855}"/>
              </a:ext>
            </a:extLst>
          </p:cNvPr>
          <p:cNvSpPr/>
          <p:nvPr/>
        </p:nvSpPr>
        <p:spPr>
          <a:xfrm>
            <a:off x="3594449" y="5192195"/>
            <a:ext cx="125288" cy="172374"/>
          </a:xfrm>
          <a:prstGeom prst="up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87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CARMA NOW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Non-powers of 2: </a:t>
                </a:r>
              </a:p>
              <a:p>
                <a:pPr lvl="1"/>
                <a:r>
                  <a:rPr lang="en-US" sz="2400" b="1" dirty="0"/>
                  <a:t>Generalization: </a:t>
                </a:r>
                <a:r>
                  <a:rPr lang="en-US" sz="2400" dirty="0"/>
                  <a:t>algorithm generalization</a:t>
                </a:r>
                <a:endParaRPr lang="en-US" sz="2400" b="1" dirty="0"/>
              </a:p>
              <a:p>
                <a:pPr lvl="1"/>
                <a:r>
                  <a:rPr lang="en-US" sz="2400" b="1" dirty="0"/>
                  <a:t>Asynchrony: </a:t>
                </a:r>
                <a:r>
                  <a:rPr lang="en-US" sz="2400" dirty="0"/>
                  <a:t>block only the subgroup of ranks</a:t>
                </a:r>
              </a:p>
              <a:p>
                <a:r>
                  <a:rPr lang="en-US" sz="2800" b="1" dirty="0"/>
                  <a:t>K-split: </a:t>
                </a:r>
                <a:r>
                  <a:rPr lang="en-US" sz="2800" dirty="0"/>
                  <a:t>implementation (requires reduction)</a:t>
                </a:r>
              </a:p>
              <a:p>
                <a:r>
                  <a:rPr lang="en-US" sz="2800" b="1" dirty="0"/>
                  <a:t>Data Layout: </a:t>
                </a:r>
              </a:p>
              <a:p>
                <a:pPr lvl="1"/>
                <a:r>
                  <a:rPr lang="en-US" sz="2400" b="1" dirty="0"/>
                  <a:t>New Layout: </a:t>
                </a:r>
                <a:r>
                  <a:rPr lang="en-US" sz="2400" dirty="0"/>
                  <a:t>introducing the new data layout</a:t>
                </a:r>
              </a:p>
              <a:p>
                <a:pPr lvl="1"/>
                <a:r>
                  <a:rPr lang="en-US" sz="2400" b="1" dirty="0"/>
                  <a:t>Mapper:</a:t>
                </a:r>
                <a:r>
                  <a:rPr lang="en-US" sz="2400" dirty="0"/>
                  <a:t> finding the mapper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𝑔𝑙𝑜𝑏𝑎𝑙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↔(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800" b="1" dirty="0"/>
                  <a:t>Any strategy: </a:t>
                </a:r>
                <a:r>
                  <a:rPr lang="en-US" sz="2800" dirty="0"/>
                  <a:t>allow</a:t>
                </a:r>
                <a:r>
                  <a:rPr lang="en-US" sz="2800" b="1" dirty="0"/>
                  <a:t> </a:t>
                </a:r>
                <a:r>
                  <a:rPr lang="en-US" sz="2800" dirty="0"/>
                  <a:t>any order of Sequential and Parallel steps</a:t>
                </a:r>
              </a:p>
              <a:p>
                <a:pPr marL="0" indent="0">
                  <a:buNone/>
                </a:pPr>
                <a:r>
                  <a:rPr lang="en-US" sz="2800" dirty="0"/>
                  <a:t>    (not necessarily all sequential steps must be before parallel steps)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666EE778-7E60-AE44-8A3D-D3602510E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9456" y="1340995"/>
                <a:ext cx="11328400" cy="4861841"/>
              </a:xfrm>
              <a:blipFill>
                <a:blip r:embed="rId2"/>
                <a:stretch>
                  <a:fillRect l="-168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957D3A-AACD-3848-9127-C7393538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425235" cy="394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89A1B-D9EF-844B-823C-82CDE38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1916832"/>
            <a:ext cx="269818" cy="250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668BF-92A6-994B-A46B-08C65709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2295399"/>
            <a:ext cx="269818" cy="250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27F7E-6E8E-B94C-B22B-2E107461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25235" cy="394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AA2C4-EB78-4A41-962A-705D2D7F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3863676"/>
            <a:ext cx="269818" cy="250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B92B8-CACF-DD4B-B228-6CD8BE4F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993" y="4242243"/>
            <a:ext cx="269818" cy="250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0734C-626E-A04B-92B1-5573FDF3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284984"/>
            <a:ext cx="425235" cy="394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107C7-5C5C-0547-9B7E-4B41DCC1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653136"/>
            <a:ext cx="425235" cy="3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8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Further Research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73</a:t>
            </a:fld>
            <a:endParaRPr lang="de-CH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66EE778-7E60-AE44-8A3D-D3602510E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05062"/>
            <a:ext cx="11328400" cy="4861841"/>
          </a:xfrm>
        </p:spPr>
        <p:txBody>
          <a:bodyPr>
            <a:normAutofit/>
          </a:bodyPr>
          <a:lstStyle/>
          <a:p>
            <a:r>
              <a:rPr lang="en-US" sz="2800" b="1" dirty="0"/>
              <a:t>Find optimal strategy</a:t>
            </a:r>
          </a:p>
          <a:p>
            <a:pPr lvl="1"/>
            <a:r>
              <a:rPr lang="en-US" sz="2400" b="1" dirty="0"/>
              <a:t>Default Strategy seems best</a:t>
            </a:r>
          </a:p>
          <a:p>
            <a:pPr lvl="1"/>
            <a:r>
              <a:rPr lang="en-US" sz="2400" b="1" dirty="0"/>
              <a:t>But it also depends on </a:t>
            </a:r>
            <a:r>
              <a:rPr lang="en-US" sz="2400" b="1" dirty="0" err="1"/>
              <a:t>dgemm</a:t>
            </a:r>
            <a:r>
              <a:rPr lang="en-US" sz="2400" b="1" dirty="0"/>
              <a:t> 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r>
              <a:rPr lang="en-US" sz="2800" b="1" dirty="0"/>
              <a:t>Make it completely asynchronous</a:t>
            </a:r>
          </a:p>
        </p:txBody>
      </p:sp>
    </p:spTree>
    <p:extLst>
      <p:ext uri="{BB962C8B-B14F-4D97-AF65-F5344CB8AC3E}">
        <p14:creationId xmlns:p14="http://schemas.microsoft.com/office/powerpoint/2010/main" val="3812577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164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24E53-3F97-EF4A-8D6A-E9270F615457}"/>
              </a:ext>
            </a:extLst>
          </p:cNvPr>
          <p:cNvSpPr/>
          <p:nvPr/>
        </p:nvSpPr>
        <p:spPr>
          <a:xfrm>
            <a:off x="2434660" y="4437112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43AAF6-94EF-794E-BDC9-DDC733E8A5E0}"/>
              </a:ext>
            </a:extLst>
          </p:cNvPr>
          <p:cNvSpPr/>
          <p:nvPr/>
        </p:nvSpPr>
        <p:spPr>
          <a:xfrm>
            <a:off x="5369379" y="4340298"/>
            <a:ext cx="1611684" cy="105451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45A2B5AD-0272-6644-A217-0CE78D8B3092}"/>
              </a:ext>
            </a:extLst>
          </p:cNvPr>
          <p:cNvSpPr/>
          <p:nvPr/>
        </p:nvSpPr>
        <p:spPr>
          <a:xfrm>
            <a:off x="4058731" y="500474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Equal 57">
            <a:extLst>
              <a:ext uri="{FF2B5EF4-FFF2-40B4-BE49-F238E27FC236}">
                <a16:creationId xmlns:a16="http://schemas.microsoft.com/office/drawing/2014/main" id="{96CA67EE-224A-824F-A2BE-C55BB52B6A66}"/>
              </a:ext>
            </a:extLst>
          </p:cNvPr>
          <p:cNvSpPr/>
          <p:nvPr/>
        </p:nvSpPr>
        <p:spPr>
          <a:xfrm>
            <a:off x="7473386" y="5022644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3834C8-0114-AF44-9BA4-A0D70E29073F}"/>
              </a:ext>
            </a:extLst>
          </p:cNvPr>
          <p:cNvCxnSpPr>
            <a:cxnSpLocks/>
          </p:cNvCxnSpPr>
          <p:nvPr/>
        </p:nvCxnSpPr>
        <p:spPr>
          <a:xfrm>
            <a:off x="2434660" y="4797152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573509-5CBB-6042-9477-5706171AE361}"/>
              </a:ext>
            </a:extLst>
          </p:cNvPr>
          <p:cNvCxnSpPr>
            <a:cxnSpLocks/>
          </p:cNvCxnSpPr>
          <p:nvPr/>
        </p:nvCxnSpPr>
        <p:spPr>
          <a:xfrm>
            <a:off x="2423592" y="5229200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3B1CD1-4665-4243-B9DB-824B49E34922}"/>
              </a:ext>
            </a:extLst>
          </p:cNvPr>
          <p:cNvCxnSpPr>
            <a:cxnSpLocks/>
          </p:cNvCxnSpPr>
          <p:nvPr/>
        </p:nvCxnSpPr>
        <p:spPr>
          <a:xfrm>
            <a:off x="2434660" y="5627473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28894B-D6A5-F647-836A-D7F3D3031A54}"/>
              </a:ext>
            </a:extLst>
          </p:cNvPr>
          <p:cNvSpPr txBox="1"/>
          <p:nvPr/>
        </p:nvSpPr>
        <p:spPr>
          <a:xfrm>
            <a:off x="2855640" y="44371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D2263E-C563-FD4B-9560-3A34146EE7C2}"/>
              </a:ext>
            </a:extLst>
          </p:cNvPr>
          <p:cNvSpPr txBox="1"/>
          <p:nvPr/>
        </p:nvSpPr>
        <p:spPr>
          <a:xfrm>
            <a:off x="2852962" y="483568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05CC8-D9AE-1944-BA01-DB98AEE80AC3}"/>
              </a:ext>
            </a:extLst>
          </p:cNvPr>
          <p:cNvSpPr txBox="1"/>
          <p:nvPr/>
        </p:nvSpPr>
        <p:spPr>
          <a:xfrm>
            <a:off x="2852962" y="524144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376ECC-2C22-664B-8FDD-6290235B566F}"/>
              </a:ext>
            </a:extLst>
          </p:cNvPr>
          <p:cNvSpPr txBox="1"/>
          <p:nvPr/>
        </p:nvSpPr>
        <p:spPr>
          <a:xfrm>
            <a:off x="2852962" y="564674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EF4B5B-1BF3-A546-A85B-8EEAE5300EEC}"/>
              </a:ext>
            </a:extLst>
          </p:cNvPr>
          <p:cNvSpPr/>
          <p:nvPr/>
        </p:nvSpPr>
        <p:spPr>
          <a:xfrm>
            <a:off x="5106587" y="459175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65BE3A-696D-7348-88BD-2AF25715C002}"/>
              </a:ext>
            </a:extLst>
          </p:cNvPr>
          <p:cNvSpPr/>
          <p:nvPr/>
        </p:nvSpPr>
        <p:spPr>
          <a:xfrm>
            <a:off x="4854520" y="485828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9ECECB6-F86B-7A4A-B011-8A31D97D443F}"/>
              </a:ext>
            </a:extLst>
          </p:cNvPr>
          <p:cNvSpPr/>
          <p:nvPr/>
        </p:nvSpPr>
        <p:spPr>
          <a:xfrm>
            <a:off x="4648336" y="5124816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32B033A-0E2D-8C4D-A2FD-5BF7FE3551E8}"/>
              </a:ext>
            </a:extLst>
          </p:cNvPr>
          <p:cNvSpPr txBox="1"/>
          <p:nvPr/>
        </p:nvSpPr>
        <p:spPr>
          <a:xfrm>
            <a:off x="5961127" y="51318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3E03389-C513-6B4D-961C-C76FC012C53D}"/>
              </a:ext>
            </a:extLst>
          </p:cNvPr>
          <p:cNvSpPr txBox="1"/>
          <p:nvPr/>
        </p:nvSpPr>
        <p:spPr>
          <a:xfrm>
            <a:off x="6240015" y="48286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D6654C-D5E3-6A48-AABE-466225F335E2}"/>
              </a:ext>
            </a:extLst>
          </p:cNvPr>
          <p:cNvSpPr txBox="1"/>
          <p:nvPr/>
        </p:nvSpPr>
        <p:spPr>
          <a:xfrm>
            <a:off x="6481811" y="45943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DA23E7-9F25-1041-852C-EF1BF86D7A14}"/>
              </a:ext>
            </a:extLst>
          </p:cNvPr>
          <p:cNvSpPr txBox="1"/>
          <p:nvPr/>
        </p:nvSpPr>
        <p:spPr>
          <a:xfrm>
            <a:off x="6717635" y="43252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A912358-9F12-2745-AB68-6C8C83122243}"/>
              </a:ext>
            </a:extLst>
          </p:cNvPr>
          <p:cNvSpPr/>
          <p:nvPr/>
        </p:nvSpPr>
        <p:spPr>
          <a:xfrm>
            <a:off x="8414732" y="4437111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6BCF0E3-44E7-224E-BA39-03F39B8AF2F0}"/>
              </a:ext>
            </a:extLst>
          </p:cNvPr>
          <p:cNvCxnSpPr>
            <a:cxnSpLocks/>
          </p:cNvCxnSpPr>
          <p:nvPr/>
        </p:nvCxnSpPr>
        <p:spPr>
          <a:xfrm>
            <a:off x="8414732" y="483568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9DD08DD-DA43-0F40-A7B5-5700F8CD0C7D}"/>
              </a:ext>
            </a:extLst>
          </p:cNvPr>
          <p:cNvCxnSpPr>
            <a:cxnSpLocks/>
          </p:cNvCxnSpPr>
          <p:nvPr/>
        </p:nvCxnSpPr>
        <p:spPr>
          <a:xfrm>
            <a:off x="8414732" y="5229200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D138B75-F630-054F-A748-3D4DA5D5079B}"/>
              </a:ext>
            </a:extLst>
          </p:cNvPr>
          <p:cNvCxnSpPr>
            <a:cxnSpLocks/>
          </p:cNvCxnSpPr>
          <p:nvPr/>
        </p:nvCxnSpPr>
        <p:spPr>
          <a:xfrm>
            <a:off x="8414732" y="5606118"/>
            <a:ext cx="15697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3D6C09-F0CE-AC4C-8168-3340030700BD}"/>
              </a:ext>
            </a:extLst>
          </p:cNvPr>
          <p:cNvSpPr txBox="1"/>
          <p:nvPr/>
        </p:nvSpPr>
        <p:spPr>
          <a:xfrm>
            <a:off x="9047160" y="445845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FAF31F5-7490-4442-93D5-B4595FF93785}"/>
              </a:ext>
            </a:extLst>
          </p:cNvPr>
          <p:cNvSpPr txBox="1"/>
          <p:nvPr/>
        </p:nvSpPr>
        <p:spPr>
          <a:xfrm>
            <a:off x="9055566" y="485828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8544A-B727-F745-A051-F45F1B5CFEA9}"/>
              </a:ext>
            </a:extLst>
          </p:cNvPr>
          <p:cNvSpPr txBox="1"/>
          <p:nvPr/>
        </p:nvSpPr>
        <p:spPr>
          <a:xfrm>
            <a:off x="9047160" y="524711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43538C-46E8-2C4B-A330-DD4DCAB4DC06}"/>
              </a:ext>
            </a:extLst>
          </p:cNvPr>
          <p:cNvSpPr txBox="1"/>
          <p:nvPr/>
        </p:nvSpPr>
        <p:spPr>
          <a:xfrm>
            <a:off x="9047160" y="56496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493FED-D226-B247-9CF4-16DD7597CD4F}"/>
              </a:ext>
            </a:extLst>
          </p:cNvPr>
          <p:cNvSpPr txBox="1"/>
          <p:nvPr/>
        </p:nvSpPr>
        <p:spPr>
          <a:xfrm>
            <a:off x="368880" y="5062444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703324-1798-074B-9883-ED9956210439}"/>
              </a:ext>
            </a:extLst>
          </p:cNvPr>
          <p:cNvSpPr/>
          <p:nvPr/>
        </p:nvSpPr>
        <p:spPr>
          <a:xfrm>
            <a:off x="2753380" y="15450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055785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5003191" y="2285290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FB70088-6417-3741-83E0-6C20A72A7503}"/>
              </a:ext>
            </a:extLst>
          </p:cNvPr>
          <p:cNvSpPr/>
          <p:nvPr/>
        </p:nvSpPr>
        <p:spPr>
          <a:xfrm>
            <a:off x="8397122" y="1812693"/>
            <a:ext cx="1569700" cy="157896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1574EDD-DC05-CE44-B24C-956F518A1B4A}"/>
              </a:ext>
            </a:extLst>
          </p:cNvPr>
          <p:cNvSpPr/>
          <p:nvPr/>
        </p:nvSpPr>
        <p:spPr>
          <a:xfrm>
            <a:off x="2468861" y="1800453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3CBB29-A5B0-124B-8A36-7BF982279413}"/>
              </a:ext>
            </a:extLst>
          </p:cNvPr>
          <p:cNvSpPr/>
          <p:nvPr/>
        </p:nvSpPr>
        <p:spPr>
          <a:xfrm>
            <a:off x="2197232" y="208656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C6F082-E26F-2C40-835D-3B18918A4EFD}"/>
              </a:ext>
            </a:extLst>
          </p:cNvPr>
          <p:cNvSpPr/>
          <p:nvPr/>
        </p:nvSpPr>
        <p:spPr>
          <a:xfrm>
            <a:off x="1919536" y="2360435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004E6A7-BD24-9449-ABE1-B5F8C35ED150}"/>
              </a:ext>
            </a:extLst>
          </p:cNvPr>
          <p:cNvCxnSpPr>
            <a:cxnSpLocks/>
          </p:cNvCxnSpPr>
          <p:nvPr/>
        </p:nvCxnSpPr>
        <p:spPr>
          <a:xfrm>
            <a:off x="8760296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EBEA1EC-52A4-ED4D-AD01-5ED69C85A8F2}"/>
              </a:ext>
            </a:extLst>
          </p:cNvPr>
          <p:cNvCxnSpPr>
            <a:cxnSpLocks/>
          </p:cNvCxnSpPr>
          <p:nvPr/>
        </p:nvCxnSpPr>
        <p:spPr>
          <a:xfrm>
            <a:off x="9163841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A61A920-0DFB-294E-AA9F-D54B7341A26F}"/>
              </a:ext>
            </a:extLst>
          </p:cNvPr>
          <p:cNvCxnSpPr>
            <a:cxnSpLocks/>
          </p:cNvCxnSpPr>
          <p:nvPr/>
        </p:nvCxnSpPr>
        <p:spPr>
          <a:xfrm>
            <a:off x="9552384" y="1812693"/>
            <a:ext cx="0" cy="157896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4228A33-FFE0-C741-B34F-992E9437AD7F}"/>
              </a:ext>
            </a:extLst>
          </p:cNvPr>
          <p:cNvSpPr txBox="1"/>
          <p:nvPr/>
        </p:nvSpPr>
        <p:spPr>
          <a:xfrm>
            <a:off x="2766906" y="235467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D12963-4D23-AA47-A370-CF262DADCBD6}"/>
              </a:ext>
            </a:extLst>
          </p:cNvPr>
          <p:cNvSpPr txBox="1"/>
          <p:nvPr/>
        </p:nvSpPr>
        <p:spPr>
          <a:xfrm>
            <a:off x="3074854" y="209833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007B63E-6367-9148-AA0A-7D6C946D0BD8}"/>
              </a:ext>
            </a:extLst>
          </p:cNvPr>
          <p:cNvSpPr txBox="1"/>
          <p:nvPr/>
        </p:nvSpPr>
        <p:spPr>
          <a:xfrm>
            <a:off x="3339024" y="18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D68628-8281-1442-91C2-D72976814257}"/>
              </a:ext>
            </a:extLst>
          </p:cNvPr>
          <p:cNvSpPr txBox="1"/>
          <p:nvPr/>
        </p:nvSpPr>
        <p:spPr>
          <a:xfrm>
            <a:off x="3601532" y="155217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5369379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5780982" y="2283001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6212377" y="2275260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50551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544224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5866828" y="260432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6300411" y="259472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6EC698-3391-1448-ABAA-B55B78005CA6}"/>
              </a:ext>
            </a:extLst>
          </p:cNvPr>
          <p:cNvSpPr txBox="1"/>
          <p:nvPr/>
        </p:nvSpPr>
        <p:spPr>
          <a:xfrm>
            <a:off x="8423788" y="24219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AE750C-B416-7A44-90B9-6183653CCE20}"/>
              </a:ext>
            </a:extLst>
          </p:cNvPr>
          <p:cNvSpPr txBox="1"/>
          <p:nvPr/>
        </p:nvSpPr>
        <p:spPr>
          <a:xfrm>
            <a:off x="8816396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4AE3EFE-FD72-CA41-AEED-2EB6B8EDB9F0}"/>
              </a:ext>
            </a:extLst>
          </p:cNvPr>
          <p:cNvSpPr txBox="1"/>
          <p:nvPr/>
        </p:nvSpPr>
        <p:spPr>
          <a:xfrm>
            <a:off x="9207707" y="240756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A0CFB5-2D36-0E41-A90A-C9EFB2F1B4EC}"/>
              </a:ext>
            </a:extLst>
          </p:cNvPr>
          <p:cNvSpPr txBox="1"/>
          <p:nvPr/>
        </p:nvSpPr>
        <p:spPr>
          <a:xfrm>
            <a:off x="9597572" y="24056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F22A72-C731-4D4D-9440-1E7454462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CE7C859-895D-5847-89C2-588C10F71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4862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3B891-E185-E34B-96D9-B0B19B5C63ED}"/>
              </a:ext>
            </a:extLst>
          </p:cNvPr>
          <p:cNvCxnSpPr>
            <a:cxnSpLocks/>
          </p:cNvCxnSpPr>
          <p:nvPr/>
        </p:nvCxnSpPr>
        <p:spPr>
          <a:xfrm flipV="1">
            <a:off x="10423434" y="1668103"/>
            <a:ext cx="535193" cy="59575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6E7E84B-044A-D846-89BE-24471D44B2F8}"/>
              </a:ext>
            </a:extLst>
          </p:cNvPr>
          <p:cNvSpPr/>
          <p:nvPr/>
        </p:nvSpPr>
        <p:spPr>
          <a:xfrm>
            <a:off x="9335524" y="1751415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6B67AB-C372-5E4A-9A84-CA19AAB79DCA}"/>
              </a:ext>
            </a:extLst>
          </p:cNvPr>
          <p:cNvSpPr/>
          <p:nvPr/>
        </p:nvSpPr>
        <p:spPr>
          <a:xfrm>
            <a:off x="9112502" y="2039909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6A19A2-9B25-FA4D-8637-884D1FB53DF8}"/>
              </a:ext>
            </a:extLst>
          </p:cNvPr>
          <p:cNvSpPr/>
          <p:nvPr/>
        </p:nvSpPr>
        <p:spPr>
          <a:xfrm>
            <a:off x="8852681" y="2349522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920" y="116632"/>
            <a:ext cx="11328400" cy="862012"/>
          </a:xfrm>
        </p:spPr>
        <p:txBody>
          <a:bodyPr/>
          <a:lstStyle/>
          <a:p>
            <a:r>
              <a:rPr lang="en-US" sz="3200" dirty="0"/>
              <a:t>We can split any dimension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01E92-1902-6344-80CE-2F6D3B305EB1}"/>
              </a:ext>
            </a:extLst>
          </p:cNvPr>
          <p:cNvCxnSpPr>
            <a:cxnSpLocks/>
          </p:cNvCxnSpPr>
          <p:nvPr/>
        </p:nvCxnSpPr>
        <p:spPr>
          <a:xfrm>
            <a:off x="431800" y="1087439"/>
            <a:ext cx="11328400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Multiply 39">
            <a:extLst>
              <a:ext uri="{FF2B5EF4-FFF2-40B4-BE49-F238E27FC236}">
                <a16:creationId xmlns:a16="http://schemas.microsoft.com/office/drawing/2014/main" id="{DF76FF85-78C8-2E40-B7FD-AD198116BA0C}"/>
              </a:ext>
            </a:extLst>
          </p:cNvPr>
          <p:cNvSpPr/>
          <p:nvPr/>
        </p:nvSpPr>
        <p:spPr>
          <a:xfrm>
            <a:off x="4151784" y="2683737"/>
            <a:ext cx="322642" cy="283227"/>
          </a:xfrm>
          <a:prstGeom prst="mathMultiply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Equal 40">
            <a:extLst>
              <a:ext uri="{FF2B5EF4-FFF2-40B4-BE49-F238E27FC236}">
                <a16:creationId xmlns:a16="http://schemas.microsoft.com/office/drawing/2014/main" id="{26EB657D-5DE5-C046-8464-119E0892248F}"/>
              </a:ext>
            </a:extLst>
          </p:cNvPr>
          <p:cNvSpPr/>
          <p:nvPr/>
        </p:nvSpPr>
        <p:spPr>
          <a:xfrm>
            <a:off x="7473386" y="2686999"/>
            <a:ext cx="360040" cy="252028"/>
          </a:xfrm>
          <a:prstGeom prst="mathEqual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66A99A-61B1-E14B-80B9-B21A38B136B2}"/>
              </a:ext>
            </a:extLst>
          </p:cNvPr>
          <p:cNvSpPr/>
          <p:nvPr/>
        </p:nvSpPr>
        <p:spPr>
          <a:xfrm>
            <a:off x="1991544" y="2276872"/>
            <a:ext cx="1653395" cy="1080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3ADE6E6-D650-5E43-9C1F-51ABBD9BBEA8}"/>
              </a:ext>
            </a:extLst>
          </p:cNvPr>
          <p:cNvSpPr txBox="1"/>
          <p:nvPr/>
        </p:nvSpPr>
        <p:spPr>
          <a:xfrm>
            <a:off x="391140" y="2567965"/>
            <a:ext cx="155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Splitting k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D222322-8CD3-0446-A4B9-724F12237FB5}"/>
              </a:ext>
            </a:extLst>
          </p:cNvPr>
          <p:cNvCxnSpPr>
            <a:cxnSpLocks/>
          </p:cNvCxnSpPr>
          <p:nvPr/>
        </p:nvCxnSpPr>
        <p:spPr>
          <a:xfrm>
            <a:off x="2357732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652BB9-30A1-1D4C-8EED-798F34601B5C}"/>
              </a:ext>
            </a:extLst>
          </p:cNvPr>
          <p:cNvCxnSpPr>
            <a:cxnSpLocks/>
          </p:cNvCxnSpPr>
          <p:nvPr/>
        </p:nvCxnSpPr>
        <p:spPr>
          <a:xfrm>
            <a:off x="2769335" y="2274583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71BC05-3A70-6D40-B8A4-2519ED63252E}"/>
              </a:ext>
            </a:extLst>
          </p:cNvPr>
          <p:cNvCxnSpPr>
            <a:cxnSpLocks/>
          </p:cNvCxnSpPr>
          <p:nvPr/>
        </p:nvCxnSpPr>
        <p:spPr>
          <a:xfrm>
            <a:off x="3200730" y="2266842"/>
            <a:ext cx="6407" cy="108240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6D0A2C1-5978-494B-A117-33297E529EF7}"/>
              </a:ext>
            </a:extLst>
          </p:cNvPr>
          <p:cNvSpPr txBox="1"/>
          <p:nvPr/>
        </p:nvSpPr>
        <p:spPr>
          <a:xfrm>
            <a:off x="20435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01D1A7B-306C-5748-B1EE-7E36B97867ED}"/>
              </a:ext>
            </a:extLst>
          </p:cNvPr>
          <p:cNvSpPr txBox="1"/>
          <p:nvPr/>
        </p:nvSpPr>
        <p:spPr>
          <a:xfrm>
            <a:off x="243060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AB33A-E0BE-6141-A46A-5EB22A83B2E4}"/>
              </a:ext>
            </a:extLst>
          </p:cNvPr>
          <p:cNvSpPr txBox="1"/>
          <p:nvPr/>
        </p:nvSpPr>
        <p:spPr>
          <a:xfrm>
            <a:off x="2855181" y="259590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E3429-02B6-4C4E-B83E-9A6E53A1D08A}"/>
              </a:ext>
            </a:extLst>
          </p:cNvPr>
          <p:cNvSpPr txBox="1"/>
          <p:nvPr/>
        </p:nvSpPr>
        <p:spPr>
          <a:xfrm>
            <a:off x="3288764" y="258630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A4B4AF-5119-C341-BBB5-1DF836AF4E19}"/>
              </a:ext>
            </a:extLst>
          </p:cNvPr>
          <p:cNvSpPr/>
          <p:nvPr/>
        </p:nvSpPr>
        <p:spPr>
          <a:xfrm>
            <a:off x="5303912" y="2060848"/>
            <a:ext cx="1152128" cy="158417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F20176-E48C-4C45-A2AE-EACC3171BB6F}"/>
              </a:ext>
            </a:extLst>
          </p:cNvPr>
          <p:cNvCxnSpPr>
            <a:cxnSpLocks/>
          </p:cNvCxnSpPr>
          <p:nvPr/>
        </p:nvCxnSpPr>
        <p:spPr>
          <a:xfrm>
            <a:off x="5303912" y="2420888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E5E26-EBFC-064C-9E50-4BA02204A376}"/>
              </a:ext>
            </a:extLst>
          </p:cNvPr>
          <p:cNvCxnSpPr>
            <a:cxnSpLocks/>
          </p:cNvCxnSpPr>
          <p:nvPr/>
        </p:nvCxnSpPr>
        <p:spPr>
          <a:xfrm>
            <a:off x="5292844" y="2852936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0A20AC-AA46-744E-97E5-5634F7150B58}"/>
              </a:ext>
            </a:extLst>
          </p:cNvPr>
          <p:cNvCxnSpPr>
            <a:cxnSpLocks/>
          </p:cNvCxnSpPr>
          <p:nvPr/>
        </p:nvCxnSpPr>
        <p:spPr>
          <a:xfrm>
            <a:off x="5303912" y="3251209"/>
            <a:ext cx="115212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04C74FD-E5D9-474D-9B2D-C8F04A8CD18E}"/>
              </a:ext>
            </a:extLst>
          </p:cNvPr>
          <p:cNvSpPr txBox="1"/>
          <p:nvPr/>
        </p:nvSpPr>
        <p:spPr>
          <a:xfrm>
            <a:off x="5724892" y="20608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C42C24-D237-504F-9503-D5D93B4F1D3D}"/>
              </a:ext>
            </a:extLst>
          </p:cNvPr>
          <p:cNvSpPr txBox="1"/>
          <p:nvPr/>
        </p:nvSpPr>
        <p:spPr>
          <a:xfrm>
            <a:off x="5722214" y="245941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1C18F3-AC7F-184C-8811-7FB952D141BC}"/>
              </a:ext>
            </a:extLst>
          </p:cNvPr>
          <p:cNvSpPr txBox="1"/>
          <p:nvPr/>
        </p:nvSpPr>
        <p:spPr>
          <a:xfrm>
            <a:off x="5722214" y="28651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9E11C3-4C3B-9546-96A1-DDC082B74040}"/>
              </a:ext>
            </a:extLst>
          </p:cNvPr>
          <p:cNvSpPr txBox="1"/>
          <p:nvPr/>
        </p:nvSpPr>
        <p:spPr>
          <a:xfrm>
            <a:off x="5722214" y="327047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B3DBB8-F579-4C4C-B5E9-BD7DBF848D15}"/>
              </a:ext>
            </a:extLst>
          </p:cNvPr>
          <p:cNvSpPr/>
          <p:nvPr/>
        </p:nvSpPr>
        <p:spPr>
          <a:xfrm>
            <a:off x="8605340" y="2604337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8AA4C0-CA44-4C47-88D6-C1BC9813A1D8}"/>
              </a:ext>
            </a:extLst>
          </p:cNvPr>
          <p:cNvSpPr txBox="1"/>
          <p:nvPr/>
        </p:nvSpPr>
        <p:spPr>
          <a:xfrm>
            <a:off x="9628984" y="260439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03BF90-58C7-A742-BD5D-D75B7F40CDBD}"/>
              </a:ext>
            </a:extLst>
          </p:cNvPr>
          <p:cNvSpPr txBox="1"/>
          <p:nvPr/>
        </p:nvSpPr>
        <p:spPr>
          <a:xfrm>
            <a:off x="9899246" y="23262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8B433A-969E-FF40-A42C-E795DC7141AD}"/>
              </a:ext>
            </a:extLst>
          </p:cNvPr>
          <p:cNvSpPr txBox="1"/>
          <p:nvPr/>
        </p:nvSpPr>
        <p:spPr>
          <a:xfrm>
            <a:off x="10163174" y="204933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BED1BD-1566-8D41-A4B5-0B46590FBD7E}"/>
              </a:ext>
            </a:extLst>
          </p:cNvPr>
          <p:cNvSpPr txBox="1"/>
          <p:nvPr/>
        </p:nvSpPr>
        <p:spPr>
          <a:xfrm>
            <a:off x="10402998" y="17397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2EA8D-72BC-7E48-BD0D-295A25FD947C}"/>
              </a:ext>
            </a:extLst>
          </p:cNvPr>
          <p:cNvCxnSpPr>
            <a:cxnSpLocks/>
          </p:cNvCxnSpPr>
          <p:nvPr/>
        </p:nvCxnSpPr>
        <p:spPr>
          <a:xfrm flipH="1">
            <a:off x="8197385" y="3325141"/>
            <a:ext cx="986232" cy="1040652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Plus 19">
            <a:extLst>
              <a:ext uri="{FF2B5EF4-FFF2-40B4-BE49-F238E27FC236}">
                <a16:creationId xmlns:a16="http://schemas.microsoft.com/office/drawing/2014/main" id="{EF032164-B818-D143-B16B-22A456B7D08D}"/>
              </a:ext>
            </a:extLst>
          </p:cNvPr>
          <p:cNvSpPr/>
          <p:nvPr/>
        </p:nvSpPr>
        <p:spPr>
          <a:xfrm>
            <a:off x="9140890" y="3073980"/>
            <a:ext cx="259387" cy="288032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2748C-CD48-2940-88CD-8C9A80AD88DD}"/>
              </a:ext>
            </a:extLst>
          </p:cNvPr>
          <p:cNvSpPr txBox="1"/>
          <p:nvPr/>
        </p:nvSpPr>
        <p:spPr>
          <a:xfrm>
            <a:off x="1082716" y="4132295"/>
            <a:ext cx="4657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reduction step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reduction, matrix C has to be equally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rank reduces one part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D3C1779-BC02-3A4C-82DF-9942AC8B1687}"/>
              </a:ext>
            </a:extLst>
          </p:cNvPr>
          <p:cNvSpPr/>
          <p:nvPr/>
        </p:nvSpPr>
        <p:spPr>
          <a:xfrm>
            <a:off x="1487488" y="5714488"/>
            <a:ext cx="720080" cy="360040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F51295-EF64-1040-B3AB-527CC7322246}"/>
              </a:ext>
            </a:extLst>
          </p:cNvPr>
          <p:cNvSpPr txBox="1"/>
          <p:nvPr/>
        </p:nvSpPr>
        <p:spPr>
          <a:xfrm>
            <a:off x="2401728" y="5571342"/>
            <a:ext cx="313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Parallelization requires a lot of additional memory!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9C1D713-1640-4A48-8EEF-1F596A3D8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/>
              <a:t>marko.kabic@cscs.ch</a:t>
            </a:r>
            <a:endParaRPr lang="en-US" noProof="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5EE29B4-1D69-8A43-95F5-9CD77A541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9C859BB-BF0B-4BDC-BBD4-42B4A100F88B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C7F7C3-365F-304E-8C8F-91967F03E355}"/>
              </a:ext>
            </a:extLst>
          </p:cNvPr>
          <p:cNvSpPr/>
          <p:nvPr/>
        </p:nvSpPr>
        <p:spPr>
          <a:xfrm>
            <a:off x="6781735" y="4309536"/>
            <a:ext cx="1330489" cy="12797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27030E0-7087-D64E-B57E-DA3FFF1DA68E}"/>
              </a:ext>
            </a:extLst>
          </p:cNvPr>
          <p:cNvCxnSpPr>
            <a:cxnSpLocks/>
          </p:cNvCxnSpPr>
          <p:nvPr/>
        </p:nvCxnSpPr>
        <p:spPr>
          <a:xfrm>
            <a:off x="708472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FE5190-8EBD-4A4F-85F3-E7B22C918B4F}"/>
              </a:ext>
            </a:extLst>
          </p:cNvPr>
          <p:cNvCxnSpPr>
            <a:cxnSpLocks/>
          </p:cNvCxnSpPr>
          <p:nvPr/>
        </p:nvCxnSpPr>
        <p:spPr>
          <a:xfrm>
            <a:off x="7446979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C5B2FD-8479-FE41-A260-02D6930EB7E9}"/>
              </a:ext>
            </a:extLst>
          </p:cNvPr>
          <p:cNvCxnSpPr>
            <a:cxnSpLocks/>
          </p:cNvCxnSpPr>
          <p:nvPr/>
        </p:nvCxnSpPr>
        <p:spPr>
          <a:xfrm>
            <a:off x="7804807" y="4309536"/>
            <a:ext cx="0" cy="127970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E41EEB7-2EB9-124C-B866-83DEBF492135}"/>
              </a:ext>
            </a:extLst>
          </p:cNvPr>
          <p:cNvSpPr txBox="1"/>
          <p:nvPr/>
        </p:nvSpPr>
        <p:spPr>
          <a:xfrm>
            <a:off x="6790563" y="475725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70D0886-01B2-B948-A275-8FC1D6C7D17A}"/>
              </a:ext>
            </a:extLst>
          </p:cNvPr>
          <p:cNvSpPr txBox="1"/>
          <p:nvPr/>
        </p:nvSpPr>
        <p:spPr>
          <a:xfrm>
            <a:off x="7139563" y="47491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D54FA4A-9742-FB44-83CD-FA75B38C86B9}"/>
              </a:ext>
            </a:extLst>
          </p:cNvPr>
          <p:cNvSpPr txBox="1"/>
          <p:nvPr/>
        </p:nvSpPr>
        <p:spPr>
          <a:xfrm>
            <a:off x="748101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106EEB-1741-C846-844C-CD2DCFADE544}"/>
              </a:ext>
            </a:extLst>
          </p:cNvPr>
          <p:cNvSpPr txBox="1"/>
          <p:nvPr/>
        </p:nvSpPr>
        <p:spPr>
          <a:xfrm>
            <a:off x="7809083" y="474660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70049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 CSCS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S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CS PowerPoint Template 16to9 2016.potx" id="{6067074B-F877-4B69-9C81-C187D8F7ECF8}" vid="{394EFFA6-587B-410F-94C5-9B01B230B62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6312</Words>
  <Application>Microsoft Macintosh PowerPoint</Application>
  <PresentationFormat>Widescreen</PresentationFormat>
  <Paragraphs>1498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Tahoma</vt:lpstr>
      <vt:lpstr>Wingdings</vt:lpstr>
      <vt:lpstr>PPT Template CSCS</vt:lpstr>
      <vt:lpstr>Practical Implementation of Distributed CARMA:  Communication-Optimal MM Algorithm</vt:lpstr>
      <vt:lpstr>Motivation</vt:lpstr>
      <vt:lpstr>Motivation</vt:lpstr>
      <vt:lpstr>Motivation</vt:lpstr>
      <vt:lpstr>Motivation</vt:lpstr>
      <vt:lpstr>Is communication really necessary?</vt:lpstr>
      <vt:lpstr>Is communication really necessary?</vt:lpstr>
      <vt:lpstr>We can split any dimension</vt:lpstr>
      <vt:lpstr>We can split any dimension</vt:lpstr>
      <vt:lpstr>If there is not enough memory - serialize </vt:lpstr>
      <vt:lpstr>If there is not enough memory - serialize </vt:lpstr>
      <vt:lpstr>We can split any dimension</vt:lpstr>
      <vt:lpstr>CARMA</vt:lpstr>
      <vt:lpstr>How does CARMA work?</vt:lpstr>
      <vt:lpstr>How does CARMA work?</vt:lpstr>
      <vt:lpstr>Example of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Main Improvements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Generalizing for non-powers of 2</vt:lpstr>
      <vt:lpstr>Main Improvements</vt:lpstr>
      <vt:lpstr>Implementing k-split</vt:lpstr>
      <vt:lpstr>Implementing k-split</vt:lpstr>
      <vt:lpstr>Propagating β-parameter</vt:lpstr>
      <vt:lpstr>Propagating β-parameter</vt:lpstr>
      <vt:lpstr>Propagating β-parameter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CARMA NOW</vt:lpstr>
      <vt:lpstr>Further Research</vt:lpstr>
      <vt:lpstr>Thank you for your attention.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CARMA: Communication-Optimal MM Algorithm</dc:title>
  <dc:creator>Microsoft Office User</dc:creator>
  <cp:lastModifiedBy>Microsoft Office User</cp:lastModifiedBy>
  <cp:revision>442</cp:revision>
  <dcterms:created xsi:type="dcterms:W3CDTF">2018-03-05T10:48:34Z</dcterms:created>
  <dcterms:modified xsi:type="dcterms:W3CDTF">2018-04-13T14:59:25Z</dcterms:modified>
</cp:coreProperties>
</file>